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" r:id="rId2"/>
    <p:sldId id="260" r:id="rId3"/>
    <p:sldId id="261" r:id="rId4"/>
    <p:sldId id="262" r:id="rId5"/>
    <p:sldId id="326" r:id="rId6"/>
    <p:sldId id="367" r:id="rId7"/>
    <p:sldId id="368" r:id="rId8"/>
    <p:sldId id="325" r:id="rId9"/>
    <p:sldId id="333" r:id="rId10"/>
    <p:sldId id="371" r:id="rId11"/>
    <p:sldId id="372" r:id="rId12"/>
    <p:sldId id="373" r:id="rId13"/>
    <p:sldId id="374" r:id="rId14"/>
    <p:sldId id="327" r:id="rId15"/>
    <p:sldId id="324" r:id="rId16"/>
    <p:sldId id="377" r:id="rId17"/>
    <p:sldId id="369" r:id="rId18"/>
    <p:sldId id="328" r:id="rId19"/>
    <p:sldId id="378" r:id="rId20"/>
    <p:sldId id="379" r:id="rId21"/>
    <p:sldId id="376" r:id="rId22"/>
    <p:sldId id="366" r:id="rId23"/>
    <p:sldId id="375" r:id="rId24"/>
    <p:sldId id="370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7CB7"/>
    <a:srgbClr val="5B549A"/>
    <a:srgbClr val="D5D3E7"/>
    <a:srgbClr val="15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228" autoAdjust="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字魂105号-简雅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字魂105号-简雅黑" panose="00000500000000000000" pitchFamily="2" charset="-122"/>
              </a:rPr>
              <a:t>2022/9/11</a:t>
            </a:fld>
            <a:endParaRPr lang="zh-CN" altLang="en-US">
              <a:ea typeface="字魂105号-简雅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字魂105号-简雅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字魂105号-简雅黑" panose="00000500000000000000" pitchFamily="2" charset="-122"/>
              </a:rPr>
              <a:t>‹#›</a:t>
            </a:fld>
            <a:endParaRPr lang="zh-CN" altLang="en-US">
              <a:ea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字魂105号-简雅黑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字魂105号-简雅黑" panose="00000500000000000000" pitchFamily="2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字魂105号-简雅黑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字魂105号-简雅黑" panose="00000500000000000000" pitchFamily="2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字魂105号-简雅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字魂105号-简雅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字魂105号-简雅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字魂105号-简雅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字魂105号-简雅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音乐：</a:t>
            </a:r>
            <a:r>
              <a:rPr lang="zh-CN" altLang="en-US" dirty="0">
                <a:sym typeface="+mn-ea"/>
              </a:rPr>
              <a:t>https://ibaotu.com/sucai/19653064.html</a:t>
            </a:r>
          </a:p>
          <a:p>
            <a:r>
              <a:rPr lang="zh-CN" altLang="en-US" dirty="0">
                <a:sym typeface="+mn-ea"/>
              </a:rPr>
              <a:t>图片：13065，15792，12999，12991，13064</a:t>
            </a:r>
            <a:endParaRPr lang="en-US" altLang="zh-CN" dirty="0"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ym typeface="+mn-ea"/>
              </a:rPr>
              <a:t>字体：</a:t>
            </a:r>
            <a:r>
              <a:rPr lang="zh-CN" altLang="en-US" dirty="0"/>
              <a:t>https://izihun.com/shangyongziti-638.html</a:t>
            </a:r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725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音乐：</a:t>
            </a:r>
            <a:r>
              <a:rPr lang="zh-CN" altLang="en-US" dirty="0">
                <a:sym typeface="+mn-ea"/>
              </a:rPr>
              <a:t>https://ibaotu.com/sucai/19653064.html</a:t>
            </a:r>
          </a:p>
          <a:p>
            <a:r>
              <a:rPr lang="zh-CN" altLang="en-US" dirty="0">
                <a:sym typeface="+mn-ea"/>
              </a:rPr>
              <a:t>图片：13065，15792，12999，12991，13064</a:t>
            </a:r>
          </a:p>
        </p:txBody>
      </p:sp>
    </p:spTree>
    <p:extLst>
      <p:ext uri="{BB962C8B-B14F-4D97-AF65-F5344CB8AC3E}">
        <p14:creationId xmlns:p14="http://schemas.microsoft.com/office/powerpoint/2010/main" val="120689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56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280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997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2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32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723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72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901299" y="660928"/>
            <a:ext cx="5887013" cy="2677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Company introduction and publicity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324328" y="-1164948"/>
            <a:ext cx="1023772" cy="1999049"/>
            <a:chOff x="-231195" y="-978302"/>
            <a:chExt cx="1023772" cy="1999049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 rot="19944315">
              <a:off x="-231195" y="259"/>
              <a:ext cx="367156" cy="987750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19977555">
              <a:off x="-10015" y="-978302"/>
              <a:ext cx="463605" cy="1999049"/>
            </a:xfrm>
            <a:prstGeom prst="roundRect">
              <a:avLst>
                <a:gd name="adj" fmla="val 50000"/>
              </a:avLst>
            </a:prstGeom>
            <a:solidFill>
              <a:srgbClr val="066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19929557">
              <a:off x="507863" y="-522472"/>
              <a:ext cx="284714" cy="987750"/>
            </a:xfrm>
            <a:prstGeom prst="roundRect">
              <a:avLst>
                <a:gd name="adj" fmla="val 50000"/>
              </a:avLst>
            </a:prstGeom>
            <a:solidFill>
              <a:srgbClr val="3DBF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901299" y="660928"/>
            <a:ext cx="5887013" cy="2677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Company introduction and publicity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324328" y="-1164948"/>
            <a:ext cx="1023772" cy="1999049"/>
            <a:chOff x="-231195" y="-978302"/>
            <a:chExt cx="1023772" cy="1999049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 rot="19944315">
              <a:off x="-231195" y="259"/>
              <a:ext cx="367156" cy="987750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19977555">
              <a:off x="-10015" y="-978302"/>
              <a:ext cx="463605" cy="1999049"/>
            </a:xfrm>
            <a:prstGeom prst="roundRect">
              <a:avLst>
                <a:gd name="adj" fmla="val 50000"/>
              </a:avLst>
            </a:prstGeom>
            <a:solidFill>
              <a:srgbClr val="066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9929557">
              <a:off x="507863" y="-522472"/>
              <a:ext cx="284714" cy="987750"/>
            </a:xfrm>
            <a:prstGeom prst="roundRect">
              <a:avLst>
                <a:gd name="adj" fmla="val 50000"/>
              </a:avLst>
            </a:prstGeom>
            <a:solidFill>
              <a:srgbClr val="3DBF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901299" y="660928"/>
            <a:ext cx="5887013" cy="2544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Company introduction and publicity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324328" y="-1164948"/>
            <a:ext cx="1023772" cy="1999049"/>
            <a:chOff x="-231195" y="-978302"/>
            <a:chExt cx="1023772" cy="1999049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 rot="19944315">
              <a:off x="-231195" y="259"/>
              <a:ext cx="367156" cy="987750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19977555">
              <a:off x="-10015" y="-978302"/>
              <a:ext cx="463605" cy="1999049"/>
            </a:xfrm>
            <a:prstGeom prst="roundRect">
              <a:avLst>
                <a:gd name="adj" fmla="val 50000"/>
              </a:avLst>
            </a:prstGeom>
            <a:solidFill>
              <a:srgbClr val="066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9929557">
              <a:off x="507863" y="-522472"/>
              <a:ext cx="284714" cy="987750"/>
            </a:xfrm>
            <a:prstGeom prst="roundRect">
              <a:avLst>
                <a:gd name="adj" fmla="val 50000"/>
              </a:avLst>
            </a:prstGeom>
            <a:solidFill>
              <a:srgbClr val="3DBF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-1202267" y="-1406472"/>
            <a:ext cx="2404533" cy="2404533"/>
          </a:xfrm>
          <a:prstGeom prst="ellipse">
            <a:avLst/>
          </a:prstGeom>
          <a:solidFill>
            <a:srgbClr val="59678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11209867" y="5909733"/>
            <a:ext cx="2404533" cy="2404533"/>
          </a:xfrm>
          <a:prstGeom prst="ellipse">
            <a:avLst/>
          </a:prstGeom>
          <a:solidFill>
            <a:srgbClr val="59678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1572195" y="458771"/>
            <a:ext cx="4114801" cy="698195"/>
            <a:chOff x="1399309" y="633769"/>
            <a:chExt cx="4114801" cy="698195"/>
          </a:xfrm>
        </p:grpSpPr>
        <p:sp>
          <p:nvSpPr>
            <p:cNvPr id="20" name="文本框 19"/>
            <p:cNvSpPr txBox="1"/>
            <p:nvPr/>
          </p:nvSpPr>
          <p:spPr>
            <a:xfrm>
              <a:off x="1399309" y="633769"/>
              <a:ext cx="4017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spc="300">
                  <a:gradFill flip="none" rotWithShape="1"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cs typeface="+mn-ea"/>
                </a:defRPr>
              </a:lvl1pPr>
            </a:lstStyle>
            <a:p>
              <a:pPr algn="l"/>
              <a:r>
                <a:rPr lang="zh-CN" altLang="en-US" sz="28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工作完成情况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27019" y="1087282"/>
              <a:ext cx="4087091" cy="24468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000000">
                      <a:lumMod val="65000"/>
                      <a:lumOff val="35000"/>
                    </a:srgbClr>
                  </a:solidFill>
                  <a:latin typeface="Century Gothic" panose="020B0502020202020204" pitchFamily="34" charset="0"/>
                  <a:cs typeface="Lato Thin" panose="020F0502020204030203" pitchFamily="34" charset="0"/>
                </a:defRPr>
              </a:lvl1pPr>
            </a:lstStyle>
            <a:p>
              <a:pPr algn="l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Arial" panose="020B0604020202020204" pitchFamily="34" charset="0"/>
                </a:rPr>
                <a:t>Summary report of fresh and simple work</a:t>
              </a:r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404722" y="-633150"/>
            <a:ext cx="943630" cy="1953497"/>
            <a:chOff x="544207" y="-772634"/>
            <a:chExt cx="943630" cy="1953497"/>
          </a:xfrm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grpSpPr>
        <p:grpSp>
          <p:nvGrpSpPr>
            <p:cNvPr id="23" name="组合 22"/>
            <p:cNvGrpSpPr/>
            <p:nvPr/>
          </p:nvGrpSpPr>
          <p:grpSpPr>
            <a:xfrm>
              <a:off x="544207" y="-772634"/>
              <a:ext cx="943630" cy="1953497"/>
              <a:chOff x="544207" y="-772634"/>
              <a:chExt cx="943630" cy="1953497"/>
            </a:xfrm>
          </p:grpSpPr>
          <p:sp>
            <p:nvSpPr>
              <p:cNvPr id="25" name="圆角矩形 24"/>
              <p:cNvSpPr/>
              <p:nvPr/>
            </p:nvSpPr>
            <p:spPr>
              <a:xfrm rot="5400000">
                <a:off x="39273" y="-267700"/>
                <a:ext cx="1953497" cy="943630"/>
              </a:xfrm>
              <a:prstGeom prst="roundRect">
                <a:avLst>
                  <a:gd name="adj" fmla="val 50000"/>
                </a:avLst>
              </a:prstGeom>
              <a:solidFill>
                <a:srgbClr val="B79F71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628564" y="272793"/>
                <a:ext cx="774915" cy="774915"/>
              </a:xfrm>
              <a:prstGeom prst="ellipse">
                <a:avLst/>
              </a:prstGeom>
              <a:solidFill>
                <a:srgbClr val="162E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TextBox 30"/>
            <p:cNvSpPr txBox="1"/>
            <p:nvPr/>
          </p:nvSpPr>
          <p:spPr>
            <a:xfrm>
              <a:off x="557199" y="355576"/>
              <a:ext cx="9262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Aparajita" panose="020B0604020202020204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  <a:cs typeface="Aparajita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1572195" y="458771"/>
            <a:ext cx="4114801" cy="698195"/>
            <a:chOff x="1399309" y="633769"/>
            <a:chExt cx="4114801" cy="698195"/>
          </a:xfrm>
        </p:grpSpPr>
        <p:sp>
          <p:nvSpPr>
            <p:cNvPr id="20" name="文本框 19"/>
            <p:cNvSpPr txBox="1"/>
            <p:nvPr/>
          </p:nvSpPr>
          <p:spPr>
            <a:xfrm>
              <a:off x="1399309" y="633769"/>
              <a:ext cx="4017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spc="300">
                  <a:gradFill flip="none" rotWithShape="1"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cs typeface="+mn-ea"/>
                </a:defRPr>
              </a:lvl1pPr>
            </a:lstStyle>
            <a:p>
              <a:pPr algn="l"/>
              <a:r>
                <a:rPr lang="zh-CN" altLang="en-US" sz="28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未来工作计划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27019" y="1087282"/>
              <a:ext cx="4087091" cy="24468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000000">
                      <a:lumMod val="65000"/>
                      <a:lumOff val="35000"/>
                    </a:srgbClr>
                  </a:solidFill>
                  <a:latin typeface="Century Gothic" panose="020B0502020202020204" pitchFamily="34" charset="0"/>
                  <a:cs typeface="Lato Thin" panose="020F0502020204030203" pitchFamily="34" charset="0"/>
                </a:defRPr>
              </a:lvl1pPr>
            </a:lstStyle>
            <a:p>
              <a:pPr algn="l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1050" dirty="0">
                  <a:solidFill>
                    <a:prstClr val="white">
                      <a:lumMod val="50000"/>
                    </a:prst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Arial" panose="020B0604020202020204" pitchFamily="34" charset="0"/>
                </a:rPr>
                <a:t>Summary report of fresh and simple work</a:t>
              </a:r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404722" y="-633150"/>
            <a:ext cx="943630" cy="1953497"/>
            <a:chOff x="544207" y="-772634"/>
            <a:chExt cx="943630" cy="1953497"/>
          </a:xfrm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grpSpPr>
        <p:grpSp>
          <p:nvGrpSpPr>
            <p:cNvPr id="23" name="组合 22"/>
            <p:cNvGrpSpPr/>
            <p:nvPr/>
          </p:nvGrpSpPr>
          <p:grpSpPr>
            <a:xfrm>
              <a:off x="544207" y="-772634"/>
              <a:ext cx="943630" cy="1953497"/>
              <a:chOff x="544207" y="-772634"/>
              <a:chExt cx="943630" cy="1953497"/>
            </a:xfrm>
          </p:grpSpPr>
          <p:sp>
            <p:nvSpPr>
              <p:cNvPr id="25" name="圆角矩形 24"/>
              <p:cNvSpPr/>
              <p:nvPr/>
            </p:nvSpPr>
            <p:spPr>
              <a:xfrm rot="5400000">
                <a:off x="39273" y="-267700"/>
                <a:ext cx="1953497" cy="943630"/>
              </a:xfrm>
              <a:prstGeom prst="roundRect">
                <a:avLst>
                  <a:gd name="adj" fmla="val 50000"/>
                </a:avLst>
              </a:prstGeom>
              <a:solidFill>
                <a:srgbClr val="B79F71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628564" y="272793"/>
                <a:ext cx="774915" cy="774915"/>
              </a:xfrm>
              <a:prstGeom prst="ellipse">
                <a:avLst/>
              </a:prstGeom>
              <a:solidFill>
                <a:srgbClr val="162E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TextBox 30"/>
            <p:cNvSpPr txBox="1"/>
            <p:nvPr/>
          </p:nvSpPr>
          <p:spPr>
            <a:xfrm>
              <a:off x="557199" y="355576"/>
              <a:ext cx="9262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Aparajita" panose="020B0604020202020204" pitchFamily="34" charset="0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  <a:cs typeface="Aparajita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字魂105号-简雅黑" panose="00000500000000000000" pitchFamily="2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2022/9/11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字魂105号-简雅黑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字魂105号-简雅黑" panose="00000500000000000000" pitchFamily="2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字魂105号-简雅黑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字魂105号-简雅黑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字魂105号-简雅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字魂105号-简雅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字魂105号-简雅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字魂105号-简雅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11111"/>
          <p:cNvPicPr>
            <a:picLocks noChangeAspect="1"/>
          </p:cNvPicPr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39570" y="-1878965"/>
            <a:ext cx="6300470" cy="634555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-4063365" y="0"/>
            <a:ext cx="5511800" cy="55118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856615" y="5125085"/>
            <a:ext cx="3237865" cy="3237865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9512300" y="-1148080"/>
            <a:ext cx="3637915" cy="3637915"/>
          </a:xfrm>
          <a:prstGeom prst="ellipse">
            <a:avLst/>
          </a:prstGeom>
          <a:solidFill>
            <a:srgbClr val="152986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848350" y="617220"/>
            <a:ext cx="1428750" cy="1428750"/>
          </a:xfrm>
          <a:prstGeom prst="ellipse">
            <a:avLst/>
          </a:prstGeom>
          <a:solidFill>
            <a:srgbClr val="152986">
              <a:alpha val="27000"/>
            </a:srgbClr>
          </a:solid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5c777ca7a1b06-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3323590"/>
            <a:ext cx="2453005" cy="247078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8318164" y="6238132"/>
            <a:ext cx="365125" cy="365125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430510" y="4410075"/>
            <a:ext cx="227330" cy="227330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56690" y="1843128"/>
            <a:ext cx="9449435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endParaRPr lang="en-US" sz="6000" b="1" i="1" dirty="0">
              <a:solidFill>
                <a:schemeClr val="tx1">
                  <a:lumMod val="85000"/>
                  <a:lumOff val="15000"/>
                </a:schemeClr>
              </a:solidFill>
              <a:latin typeface="字魂95号-手刻宋" panose="00000500000000000000" charset="-122"/>
              <a:ea typeface="字魂95号-手刻宋" panose="00000500000000000000" charset="-122"/>
            </a:endParaRPr>
          </a:p>
          <a:p>
            <a:pPr algn="l">
              <a:lnSpc>
                <a:spcPts val="7500"/>
              </a:lnSpc>
            </a:pPr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团好物</a:t>
            </a:r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APP</a:t>
            </a:r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项目答辩</a:t>
            </a:r>
            <a:endParaRPr lang="en-US" altLang="zh-CN" sz="7200" b="1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  <a:p>
            <a:pPr algn="l">
              <a:lnSpc>
                <a:spcPts val="7500"/>
              </a:lnSpc>
            </a:pP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99640" y="3914140"/>
            <a:ext cx="619315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If you find a path with no obstacles, it probably doesn’t lead anywhere. 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3088005" y="4458971"/>
            <a:ext cx="4613910" cy="1520189"/>
          </a:xfrm>
          <a:prstGeom prst="roundRect">
            <a:avLst>
              <a:gd name="adj" fmla="val 50000"/>
            </a:avLst>
          </a:prstGeom>
          <a:noFill/>
          <a:ln>
            <a:solidFill>
              <a:srgbClr val="1529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汇报人：周千翔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小组成员：马骁骞、李云鹏、薛松涛、徐国洪</a:t>
            </a:r>
          </a:p>
        </p:txBody>
      </p:sp>
      <p:sp>
        <p:nvSpPr>
          <p:cNvPr id="11" name="矩形: 圆角 19"/>
          <p:cNvSpPr/>
          <p:nvPr/>
        </p:nvSpPr>
        <p:spPr>
          <a:xfrm>
            <a:off x="4566920" y="4568709"/>
            <a:ext cx="1656080" cy="33405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529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时间：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2022.9.11</a:t>
            </a:r>
          </a:p>
        </p:txBody>
      </p:sp>
      <p:pic>
        <p:nvPicPr>
          <p:cNvPr id="47" name="5fdbe09abf56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4399" y="-1147894"/>
            <a:ext cx="609600" cy="6096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4C5496A-F962-6736-895C-A3C706CCD96C}"/>
              </a:ext>
            </a:extLst>
          </p:cNvPr>
          <p:cNvGrpSpPr/>
          <p:nvPr/>
        </p:nvGrpSpPr>
        <p:grpSpPr>
          <a:xfrm>
            <a:off x="3446424" y="1932418"/>
            <a:ext cx="3897072" cy="830997"/>
            <a:chOff x="4147464" y="1844980"/>
            <a:chExt cx="3897072" cy="83099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0897BBB-40F2-EF54-E437-168B2BD354FD}"/>
                </a:ext>
              </a:extLst>
            </p:cNvPr>
            <p:cNvSpPr txBox="1"/>
            <p:nvPr/>
          </p:nvSpPr>
          <p:spPr>
            <a:xfrm>
              <a:off x="5107400" y="1844980"/>
              <a:ext cx="1924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latin typeface="汉仪铁线黑-65简" panose="00020600040101010101" pitchFamily="18" charset="-122"/>
                  <a:ea typeface="汉仪铁线黑-65简" panose="00020600040101010101" pitchFamily="18" charset="-122"/>
                </a:rPr>
                <a:t>2022</a:t>
              </a:r>
              <a:endParaRPr lang="zh-CN" altLang="en-US" sz="4800" b="1" dirty="0">
                <a:latin typeface="汉仪铁线黑-65简" panose="00020600040101010101" pitchFamily="18" charset="-122"/>
                <a:ea typeface="汉仪铁线黑-65简" panose="00020600040101010101" pitchFamily="18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1D08DE0-896A-4BBE-9CAA-D6FD34D98717}"/>
                </a:ext>
              </a:extLst>
            </p:cNvPr>
            <p:cNvGrpSpPr/>
            <p:nvPr/>
          </p:nvGrpSpPr>
          <p:grpSpPr>
            <a:xfrm>
              <a:off x="4147464" y="2311239"/>
              <a:ext cx="3897072" cy="0"/>
              <a:chOff x="4257678" y="2482689"/>
              <a:chExt cx="3897072" cy="0"/>
            </a:xfrm>
          </p:grpSpPr>
          <p:cxnSp>
            <p:nvCxnSpPr>
              <p:cNvPr id="14" name="直接箭头连接符 25">
                <a:extLst>
                  <a:ext uri="{FF2B5EF4-FFF2-40B4-BE49-F238E27FC236}">
                    <a16:creationId xmlns:a16="http://schemas.microsoft.com/office/drawing/2014/main" id="{5B572AE8-416E-CD93-F027-2F6CB3917624}"/>
                  </a:ext>
                </a:extLst>
              </p:cNvPr>
              <p:cNvCxnSpPr/>
              <p:nvPr/>
            </p:nvCxnSpPr>
            <p:spPr>
              <a:xfrm>
                <a:off x="4257678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100000">
                      <a:srgbClr val="4C678E">
                        <a:alpha val="0"/>
                      </a:srgbClr>
                    </a:gs>
                    <a:gs pos="0">
                      <a:srgbClr val="4C678E"/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25">
                <a:extLst>
                  <a:ext uri="{FF2B5EF4-FFF2-40B4-BE49-F238E27FC236}">
                    <a16:creationId xmlns:a16="http://schemas.microsoft.com/office/drawing/2014/main" id="{11E1B523-C57A-CEA2-54AE-4EB782570099}"/>
                  </a:ext>
                </a:extLst>
              </p:cNvPr>
              <p:cNvCxnSpPr/>
              <p:nvPr/>
            </p:nvCxnSpPr>
            <p:spPr>
              <a:xfrm flipH="1">
                <a:off x="7334253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100000">
                      <a:srgbClr val="4C678E">
                        <a:alpha val="0"/>
                      </a:srgbClr>
                    </a:gs>
                    <a:gs pos="0">
                      <a:srgbClr val="4C678E"/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10" grpId="0" animBg="1"/>
      <p:bldP spid="12" grpId="0" animBg="1"/>
      <p:bldP spid="4" grpId="0" animBg="1"/>
      <p:bldP spid="5" grpId="0" animBg="1"/>
      <p:bldP spid="7" grpId="0" animBg="1"/>
      <p:bldP spid="9" grpId="0" animBg="1"/>
      <p:bldP spid="16" grpId="0"/>
      <p:bldP spid="22" grpId="0"/>
      <p:bldP spid="2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4" y="0"/>
            <a:ext cx="4929017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02.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秒杀设计提高并发过程</a:t>
            </a:r>
          </a:p>
        </p:txBody>
      </p:sp>
      <p:sp>
        <p:nvSpPr>
          <p:cNvPr id="20" name="椭圆 19"/>
          <p:cNvSpPr/>
          <p:nvPr/>
        </p:nvSpPr>
        <p:spPr>
          <a:xfrm>
            <a:off x="1278040" y="1659410"/>
            <a:ext cx="1444420" cy="144441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21" name="饼形 20"/>
          <p:cNvSpPr/>
          <p:nvPr/>
        </p:nvSpPr>
        <p:spPr>
          <a:xfrm>
            <a:off x="1201811" y="1657636"/>
            <a:ext cx="1444420" cy="1444418"/>
          </a:xfrm>
          <a:prstGeom prst="pie">
            <a:avLst>
              <a:gd name="adj1" fmla="val 5405607"/>
              <a:gd name="adj2" fmla="val 16200000"/>
            </a:avLst>
          </a:prstGeom>
          <a:solidFill>
            <a:srgbClr val="5B5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476284" y="1945439"/>
            <a:ext cx="895474" cy="895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59195" y="2180455"/>
            <a:ext cx="105456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Open Sans" panose="020B0606030504020204" pitchFamily="34" charset="0"/>
              </a:rPr>
              <a:t>60%</a:t>
            </a:r>
          </a:p>
        </p:txBody>
      </p:sp>
      <p:grpSp>
        <p:nvGrpSpPr>
          <p:cNvPr id="56" name="组合 55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739549" y="1945439"/>
            <a:ext cx="3449928" cy="1405350"/>
            <a:chOff x="8548024" y="1459078"/>
            <a:chExt cx="2967866" cy="1405350"/>
          </a:xfrm>
        </p:grpSpPr>
        <p:sp>
          <p:nvSpPr>
            <p:cNvPr id="57" name="矩形 56"/>
            <p:cNvSpPr/>
            <p:nvPr/>
          </p:nvSpPr>
          <p:spPr>
            <a:xfrm>
              <a:off x="8548024" y="2163852"/>
              <a:ext cx="2967866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将大量的请求下放到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redis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缓存中去处理，极大地提高了并发量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8548024" y="1459078"/>
              <a:ext cx="294121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添加第一级缓存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——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redis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 Semilight" panose="020B0402040204020203" pitchFamily="34" charset="0"/>
              </a:endParaRPr>
            </a:p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并加入分布式锁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72D0052-A022-0FBF-C2D7-BC15BBDA30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5"/>
          <a:stretch/>
        </p:blipFill>
        <p:spPr>
          <a:xfrm>
            <a:off x="6012178" y="994199"/>
            <a:ext cx="5958842" cy="47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  <p:bldP spid="20" grpId="0" animBg="1"/>
      <p:bldP spid="21" grpId="0" animBg="1"/>
      <p:bldP spid="3" grpId="0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5510486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02.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秒杀设计提高并发过程</a:t>
            </a:r>
          </a:p>
        </p:txBody>
      </p:sp>
      <p:sp>
        <p:nvSpPr>
          <p:cNvPr id="13" name="椭圆 12"/>
          <p:cNvSpPr/>
          <p:nvPr/>
        </p:nvSpPr>
        <p:spPr>
          <a:xfrm>
            <a:off x="1131263" y="2266976"/>
            <a:ext cx="1444420" cy="144441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14" name="饼形 13"/>
          <p:cNvSpPr/>
          <p:nvPr/>
        </p:nvSpPr>
        <p:spPr>
          <a:xfrm>
            <a:off x="1091490" y="2283486"/>
            <a:ext cx="1444420" cy="1444418"/>
          </a:xfrm>
          <a:prstGeom prst="pie">
            <a:avLst>
              <a:gd name="adj1" fmla="val 3443175"/>
              <a:gd name="adj2" fmla="val 16200000"/>
            </a:avLst>
          </a:prstGeom>
          <a:solidFill>
            <a:srgbClr val="5B5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365963" y="2557959"/>
            <a:ext cx="895474" cy="895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86416" y="2789795"/>
            <a:ext cx="105456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Open Sans" panose="020B0606030504020204" pitchFamily="34" charset="0"/>
              </a:rPr>
              <a:t>70%</a:t>
            </a:r>
          </a:p>
        </p:txBody>
      </p:sp>
      <p:grpSp>
        <p:nvGrpSpPr>
          <p:cNvPr id="38" name="组合 3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575683" y="2364469"/>
            <a:ext cx="3764748" cy="1331519"/>
            <a:chOff x="8548024" y="1459078"/>
            <a:chExt cx="2967867" cy="1331519"/>
          </a:xfrm>
        </p:grpSpPr>
        <p:sp>
          <p:nvSpPr>
            <p:cNvPr id="39" name="矩形 38"/>
            <p:cNvSpPr/>
            <p:nvPr/>
          </p:nvSpPr>
          <p:spPr>
            <a:xfrm>
              <a:off x="8548025" y="1766855"/>
              <a:ext cx="2967866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用静态变量标记的方法，快速响应大量的访问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进一步提高并发量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8548024" y="1459078"/>
              <a:ext cx="265984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添加第二级缓存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——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静态变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 Semilight" panose="020B0402040204020203" pitchFamily="34" charset="0"/>
              </a:endParaRPr>
            </a:p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量标记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43BDE8A-4EF6-366A-ED97-2C75C38314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r="14866"/>
          <a:stretch/>
        </p:blipFill>
        <p:spPr>
          <a:xfrm>
            <a:off x="6299708" y="1342188"/>
            <a:ext cx="5814060" cy="762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FEF4DD-14B3-980F-9D23-080F93F0A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08" y="2276741"/>
            <a:ext cx="5151566" cy="12421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95117D-948F-9EBC-BC08-18847A310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08" y="3865160"/>
            <a:ext cx="5517358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9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  <p:bldP spid="13" grpId="0" animBg="1"/>
      <p:bldP spid="14" grpId="0" animBg="1"/>
      <p:bldP spid="19" grpId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5082488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02.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秒杀设计提高并发过程</a:t>
            </a:r>
          </a:p>
        </p:txBody>
      </p:sp>
      <p:sp>
        <p:nvSpPr>
          <p:cNvPr id="2" name="椭圆 1"/>
          <p:cNvSpPr/>
          <p:nvPr/>
        </p:nvSpPr>
        <p:spPr>
          <a:xfrm>
            <a:off x="1201812" y="2258867"/>
            <a:ext cx="1444420" cy="144441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98244" y="2258867"/>
            <a:ext cx="1444420" cy="144441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28" name="饼形 27"/>
          <p:cNvSpPr/>
          <p:nvPr/>
        </p:nvSpPr>
        <p:spPr>
          <a:xfrm>
            <a:off x="1198244" y="2249460"/>
            <a:ext cx="1444420" cy="1444418"/>
          </a:xfrm>
          <a:prstGeom prst="pie">
            <a:avLst/>
          </a:prstGeom>
          <a:solidFill>
            <a:srgbClr val="5B5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478768" y="2519897"/>
            <a:ext cx="895474" cy="895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79824" y="2759729"/>
            <a:ext cx="105456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Open Sans" panose="020B0606030504020204" pitchFamily="34" charset="0"/>
              </a:rPr>
              <a:t>85%</a:t>
            </a:r>
          </a:p>
        </p:txBody>
      </p:sp>
      <p:grpSp>
        <p:nvGrpSpPr>
          <p:cNvPr id="50" name="组合 4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944567" y="2320507"/>
            <a:ext cx="3711210" cy="1331519"/>
            <a:chOff x="8548025" y="1459078"/>
            <a:chExt cx="3711210" cy="1331519"/>
          </a:xfrm>
        </p:grpSpPr>
        <p:sp>
          <p:nvSpPr>
            <p:cNvPr id="51" name="矩形 50"/>
            <p:cNvSpPr/>
            <p:nvPr/>
          </p:nvSpPr>
          <p:spPr>
            <a:xfrm>
              <a:off x="8548025" y="1766855"/>
              <a:ext cx="2967866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使用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kafka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消息队列，异步处理业务，降低了响应时间，并实现流量削峰的功能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8548025" y="1459078"/>
              <a:ext cx="37112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采用消息队列异步处理业务</a:t>
              </a:r>
            </a:p>
          </p:txBody>
        </p:sp>
      </p:grpSp>
      <p:grpSp>
        <p:nvGrpSpPr>
          <p:cNvPr id="53" name="组合 5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8427253" y="4527679"/>
            <a:ext cx="3621916" cy="685188"/>
            <a:chOff x="8548025" y="1459078"/>
            <a:chExt cx="3621916" cy="685188"/>
          </a:xfrm>
        </p:grpSpPr>
        <p:sp>
          <p:nvSpPr>
            <p:cNvPr id="54" name="矩形 53"/>
            <p:cNvSpPr/>
            <p:nvPr/>
          </p:nvSpPr>
          <p:spPr>
            <a:xfrm>
              <a:off x="8548025" y="1766855"/>
              <a:ext cx="2967866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8548025" y="1459078"/>
              <a:ext cx="3621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Segoe UI Semilight" panose="020B0402040204020203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850FA4E-97F5-555C-D24E-CFAE373B4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30" y="4194740"/>
            <a:ext cx="6233700" cy="13412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4A1E4DF-017C-F0BA-CADC-4CEA68AE1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15" y="1388194"/>
            <a:ext cx="5607802" cy="414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0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  <p:bldP spid="2" grpId="0" animBg="1"/>
      <p:bldP spid="23" grpId="0" animBg="1"/>
      <p:bldP spid="28" grpId="0" animBg="1"/>
      <p:bldP spid="29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16230" y="-571256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4527550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03.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推荐算法实现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731680" y="1132205"/>
            <a:ext cx="5832305" cy="3516023"/>
            <a:chOff x="5457360" y="2197803"/>
            <a:chExt cx="5832305" cy="3516023"/>
          </a:xfrm>
        </p:grpSpPr>
        <p:cxnSp>
          <p:nvCxnSpPr>
            <p:cNvPr id="2" name="7"/>
            <p:cNvCxnSpPr/>
            <p:nvPr/>
          </p:nvCxnSpPr>
          <p:spPr>
            <a:xfrm flipH="1">
              <a:off x="6373813" y="2513755"/>
              <a:ext cx="273547" cy="13542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6"/>
            <p:cNvCxnSpPr/>
            <p:nvPr/>
          </p:nvCxnSpPr>
          <p:spPr>
            <a:xfrm flipH="1" flipV="1">
              <a:off x="6373813" y="2649179"/>
              <a:ext cx="273547" cy="1331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5"/>
            <p:cNvCxnSpPr/>
            <p:nvPr/>
          </p:nvCxnSpPr>
          <p:spPr>
            <a:xfrm flipH="1">
              <a:off x="6378293" y="3838064"/>
              <a:ext cx="273547" cy="13542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"/>
            <p:cNvCxnSpPr/>
            <p:nvPr/>
          </p:nvCxnSpPr>
          <p:spPr>
            <a:xfrm flipH="1" flipV="1">
              <a:off x="6378293" y="3973488"/>
              <a:ext cx="273547" cy="1331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3"/>
            <p:cNvCxnSpPr/>
            <p:nvPr/>
          </p:nvCxnSpPr>
          <p:spPr>
            <a:xfrm flipH="1">
              <a:off x="6376050" y="5185657"/>
              <a:ext cx="273547" cy="13542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2"/>
            <p:cNvCxnSpPr/>
            <p:nvPr/>
          </p:nvCxnSpPr>
          <p:spPr>
            <a:xfrm flipH="1" flipV="1">
              <a:off x="6376050" y="5321081"/>
              <a:ext cx="273547" cy="1331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 10"/>
            <p:cNvSpPr/>
            <p:nvPr/>
          </p:nvSpPr>
          <p:spPr>
            <a:xfrm>
              <a:off x="5457996" y="2281666"/>
              <a:ext cx="755924" cy="755924"/>
            </a:xfrm>
            <a:custGeom>
              <a:avLst/>
              <a:gdLst>
                <a:gd name="connsiteX0" fmla="*/ 377962 w 755924"/>
                <a:gd name="connsiteY0" fmla="*/ 0 h 755924"/>
                <a:gd name="connsiteX1" fmla="*/ 755924 w 755924"/>
                <a:gd name="connsiteY1" fmla="*/ 377962 h 755924"/>
                <a:gd name="connsiteX2" fmla="*/ 377962 w 755924"/>
                <a:gd name="connsiteY2" fmla="*/ 755924 h 755924"/>
                <a:gd name="connsiteX3" fmla="*/ 0 w 755924"/>
                <a:gd name="connsiteY3" fmla="*/ 377962 h 755924"/>
                <a:gd name="connsiteX4" fmla="*/ 377962 w 755924"/>
                <a:gd name="connsiteY4" fmla="*/ 0 h 7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24" h="755924">
                  <a:moveTo>
                    <a:pt x="377962" y="0"/>
                  </a:moveTo>
                  <a:cubicBezTo>
                    <a:pt x="586705" y="0"/>
                    <a:pt x="755924" y="169219"/>
                    <a:pt x="755924" y="377962"/>
                  </a:cubicBezTo>
                  <a:cubicBezTo>
                    <a:pt x="755924" y="586705"/>
                    <a:pt x="586705" y="755924"/>
                    <a:pt x="377962" y="755924"/>
                  </a:cubicBezTo>
                  <a:cubicBezTo>
                    <a:pt x="169219" y="755924"/>
                    <a:pt x="0" y="586705"/>
                    <a:pt x="0" y="377962"/>
                  </a:cubicBezTo>
                  <a:cubicBezTo>
                    <a:pt x="0" y="169219"/>
                    <a:pt x="169219" y="0"/>
                    <a:pt x="377962" y="0"/>
                  </a:cubicBezTo>
                  <a:close/>
                </a:path>
              </a:pathLst>
            </a:custGeom>
            <a:solidFill>
              <a:srgbClr val="827CB7"/>
            </a:solidFill>
            <a:ln w="12700">
              <a:noFill/>
            </a:ln>
            <a:effectLst>
              <a:outerShdw blurRad="419100" dist="2286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spc="3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457360" y="3619958"/>
              <a:ext cx="755924" cy="755924"/>
            </a:xfrm>
            <a:custGeom>
              <a:avLst/>
              <a:gdLst>
                <a:gd name="connsiteX0" fmla="*/ 377962 w 755924"/>
                <a:gd name="connsiteY0" fmla="*/ 0 h 755924"/>
                <a:gd name="connsiteX1" fmla="*/ 755924 w 755924"/>
                <a:gd name="connsiteY1" fmla="*/ 377962 h 755924"/>
                <a:gd name="connsiteX2" fmla="*/ 377962 w 755924"/>
                <a:gd name="connsiteY2" fmla="*/ 755924 h 755924"/>
                <a:gd name="connsiteX3" fmla="*/ 0 w 755924"/>
                <a:gd name="connsiteY3" fmla="*/ 377962 h 755924"/>
                <a:gd name="connsiteX4" fmla="*/ 377962 w 755924"/>
                <a:gd name="connsiteY4" fmla="*/ 0 h 7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24" h="755924">
                  <a:moveTo>
                    <a:pt x="377962" y="0"/>
                  </a:moveTo>
                  <a:cubicBezTo>
                    <a:pt x="586705" y="0"/>
                    <a:pt x="755924" y="169219"/>
                    <a:pt x="755924" y="377962"/>
                  </a:cubicBezTo>
                  <a:cubicBezTo>
                    <a:pt x="755924" y="586705"/>
                    <a:pt x="586705" y="755924"/>
                    <a:pt x="377962" y="755924"/>
                  </a:cubicBezTo>
                  <a:cubicBezTo>
                    <a:pt x="169219" y="755924"/>
                    <a:pt x="0" y="586705"/>
                    <a:pt x="0" y="377962"/>
                  </a:cubicBezTo>
                  <a:cubicBezTo>
                    <a:pt x="0" y="169219"/>
                    <a:pt x="169219" y="0"/>
                    <a:pt x="377962" y="0"/>
                  </a:cubicBezTo>
                  <a:close/>
                </a:path>
              </a:pathLst>
            </a:custGeom>
            <a:solidFill>
              <a:srgbClr val="5B549A"/>
            </a:solidFill>
            <a:ln w="12700">
              <a:noFill/>
            </a:ln>
            <a:effectLst>
              <a:outerShdw blurRad="419100" dist="2286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spc="3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5461171" y="4957902"/>
              <a:ext cx="755924" cy="755924"/>
            </a:xfrm>
            <a:custGeom>
              <a:avLst/>
              <a:gdLst>
                <a:gd name="connsiteX0" fmla="*/ 377962 w 755924"/>
                <a:gd name="connsiteY0" fmla="*/ 0 h 755924"/>
                <a:gd name="connsiteX1" fmla="*/ 755924 w 755924"/>
                <a:gd name="connsiteY1" fmla="*/ 377962 h 755924"/>
                <a:gd name="connsiteX2" fmla="*/ 377962 w 755924"/>
                <a:gd name="connsiteY2" fmla="*/ 755924 h 755924"/>
                <a:gd name="connsiteX3" fmla="*/ 0 w 755924"/>
                <a:gd name="connsiteY3" fmla="*/ 377962 h 755924"/>
                <a:gd name="connsiteX4" fmla="*/ 377962 w 755924"/>
                <a:gd name="connsiteY4" fmla="*/ 0 h 7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24" h="755924">
                  <a:moveTo>
                    <a:pt x="377962" y="0"/>
                  </a:moveTo>
                  <a:cubicBezTo>
                    <a:pt x="586705" y="0"/>
                    <a:pt x="755924" y="169219"/>
                    <a:pt x="755924" y="377962"/>
                  </a:cubicBezTo>
                  <a:cubicBezTo>
                    <a:pt x="755924" y="586705"/>
                    <a:pt x="586705" y="755924"/>
                    <a:pt x="377962" y="755924"/>
                  </a:cubicBezTo>
                  <a:cubicBezTo>
                    <a:pt x="169219" y="755924"/>
                    <a:pt x="0" y="586705"/>
                    <a:pt x="0" y="377962"/>
                  </a:cubicBezTo>
                  <a:cubicBezTo>
                    <a:pt x="0" y="169219"/>
                    <a:pt x="169219" y="0"/>
                    <a:pt x="377962" y="0"/>
                  </a:cubicBezTo>
                  <a:close/>
                </a:path>
              </a:pathLst>
            </a:custGeom>
            <a:solidFill>
              <a:srgbClr val="827CB7"/>
            </a:solidFill>
            <a:ln w="12700">
              <a:noFill/>
            </a:ln>
            <a:effectLst>
              <a:outerShdw blurRad="419100" dist="2286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spc="3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035323" y="2197803"/>
              <a:ext cx="230832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基于物品的协同过滤</a:t>
              </a:r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7035165" y="2589530"/>
              <a:ext cx="4254500" cy="536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800"/>
                </a:lnSpc>
                <a:spcBef>
                  <a:spcPts val="12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fontAlgn="auto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根据用户行为得到物品间的共现矩阵，进而得到相似度矩阵，预测用户感兴趣程度进行推荐。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035323" y="3528542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热门推荐</a:t>
              </a:r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7035165" y="3919855"/>
              <a:ext cx="4254500" cy="2543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800"/>
                </a:lnSpc>
                <a:spcBef>
                  <a:spcPts val="12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fontAlgn="auto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以购买人数为基准，推荐当下热门商品。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35323" y="485669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新团购推荐</a:t>
              </a:r>
            </a:p>
          </p:txBody>
        </p:sp>
        <p:sp>
          <p:nvSpPr>
            <p:cNvPr id="19" name="TextBox 11"/>
            <p:cNvSpPr txBox="1"/>
            <p:nvPr/>
          </p:nvSpPr>
          <p:spPr>
            <a:xfrm>
              <a:off x="7035165" y="5231130"/>
              <a:ext cx="4254500" cy="2543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800"/>
                </a:lnSpc>
                <a:spcBef>
                  <a:spcPts val="12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fontAlgn="auto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推荐团长最新创建团购。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28" name="椭圆 27"/>
          <p:cNvSpPr/>
          <p:nvPr/>
        </p:nvSpPr>
        <p:spPr>
          <a:xfrm>
            <a:off x="941070" y="2042160"/>
            <a:ext cx="3701415" cy="370141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6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85" y="-2256790"/>
            <a:ext cx="6300470" cy="6345555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4527550" cy="187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 04.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安全性保障</a:t>
            </a:r>
          </a:p>
          <a:p>
            <a:pPr>
              <a:lnSpc>
                <a:spcPts val="7500"/>
              </a:lnSpc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78069" y="4146914"/>
            <a:ext cx="3012472" cy="1704976"/>
            <a:chOff x="4678069" y="4146914"/>
            <a:chExt cx="3012472" cy="1704976"/>
          </a:xfrm>
        </p:grpSpPr>
        <p:sp>
          <p:nvSpPr>
            <p:cNvPr id="42" name="î$ļîďè"/>
            <p:cNvSpPr/>
            <p:nvPr/>
          </p:nvSpPr>
          <p:spPr>
            <a:xfrm>
              <a:off x="4678069" y="4146914"/>
              <a:ext cx="3012472" cy="1704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0" dist="355600" dir="5400000" algn="t" rotWithShape="0">
                <a:schemeClr val="tx1"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+mn-lt"/>
              </a:endParaRPr>
            </a:p>
          </p:txBody>
        </p:sp>
        <p:sp>
          <p:nvSpPr>
            <p:cNvPr id="43" name="îṡľïḓè"/>
            <p:cNvSpPr txBox="1"/>
            <p:nvPr/>
          </p:nvSpPr>
          <p:spPr>
            <a:xfrm>
              <a:off x="4811522" y="4191637"/>
              <a:ext cx="2559685" cy="8108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Autofit/>
            </a:bodyPr>
            <a:lstStyle/>
            <a:p>
              <a:pPr fontAlgn="auto">
                <a:lnSpc>
                  <a:spcPts val="22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利用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Spring </a:t>
              </a:r>
              <a:r>
                <a:rPr lang="en-US" altLang="zh-CN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loC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、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DI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和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AOP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功能，为系统提供了声明式安全访问控制功能，减少了为系统安全而编写大星重复代码</a:t>
              </a:r>
              <a:r>
                <a:rPr lang="zh-CN" altLang="en-US" sz="1200" dirty="0"/>
                <a:t>的工作。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4" name="işlíḍê"/>
            <p:cNvSpPr txBox="1"/>
            <p:nvPr/>
          </p:nvSpPr>
          <p:spPr>
            <a:xfrm>
              <a:off x="4853429" y="5106387"/>
              <a:ext cx="2035051" cy="430548"/>
            </a:xfrm>
            <a:prstGeom prst="roundRect">
              <a:avLst/>
            </a:prstGeom>
            <a:solidFill>
              <a:srgbClr val="5B549A"/>
            </a:solidFill>
            <a:ln>
              <a:noFill/>
            </a:ln>
            <a:effectLst>
              <a:outerShdw blurRad="101600" dist="38100" dir="2700000" algn="tl" rotWithShape="0">
                <a:srgbClr val="E6B079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13000"/>
                      </a:prst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 Unicode MS" panose="020B0604020202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2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spring-security</a:t>
              </a:r>
              <a:r>
                <a:rPr lang="zh-CN" altLang="en-US" sz="12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优势</a:t>
              </a:r>
              <a:endParaRPr lang="vi-VN" sz="16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+mn-lt"/>
              </a:endParaRPr>
            </a:p>
          </p:txBody>
        </p:sp>
        <p:sp>
          <p:nvSpPr>
            <p:cNvPr id="45" name="îṩlïḍè"/>
            <p:cNvSpPr/>
            <p:nvPr/>
          </p:nvSpPr>
          <p:spPr>
            <a:xfrm>
              <a:off x="6640864" y="5240940"/>
              <a:ext cx="177916" cy="18097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40000" lnSpcReduction="20000"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06573" y="4146914"/>
            <a:ext cx="3012472" cy="1704976"/>
            <a:chOff x="8106573" y="4146914"/>
            <a:chExt cx="3012472" cy="1704976"/>
          </a:xfrm>
        </p:grpSpPr>
        <p:sp>
          <p:nvSpPr>
            <p:cNvPr id="46" name="isľídé"/>
            <p:cNvSpPr/>
            <p:nvPr/>
          </p:nvSpPr>
          <p:spPr>
            <a:xfrm>
              <a:off x="8106573" y="4146914"/>
              <a:ext cx="3012472" cy="1704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889000" dist="355600" dir="5400000" algn="t" rotWithShape="0">
                <a:schemeClr val="tx1"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+mn-lt"/>
              </a:endParaRPr>
            </a:p>
          </p:txBody>
        </p:sp>
        <p:sp>
          <p:nvSpPr>
            <p:cNvPr id="47" name="ïšḷíďê"/>
            <p:cNvSpPr txBox="1"/>
            <p:nvPr/>
          </p:nvSpPr>
          <p:spPr>
            <a:xfrm>
              <a:off x="8281670" y="4309745"/>
              <a:ext cx="2592705" cy="8108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Autofit/>
            </a:bodyPr>
            <a:lstStyle/>
            <a:p>
              <a:pPr fontAlgn="auto">
                <a:lnSpc>
                  <a:spcPts val="22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相较与最开始使用的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session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</a:t>
              </a:r>
              <a:r>
                <a:rPr lang="en-US" altLang="zh-CN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jwtToken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有其不可替代的优势</a:t>
              </a:r>
            </a:p>
          </p:txBody>
        </p:sp>
        <p:sp>
          <p:nvSpPr>
            <p:cNvPr id="48" name="ïSḷïḑê"/>
            <p:cNvSpPr txBox="1"/>
            <p:nvPr/>
          </p:nvSpPr>
          <p:spPr>
            <a:xfrm>
              <a:off x="8281933" y="5106387"/>
              <a:ext cx="1926545" cy="430548"/>
            </a:xfrm>
            <a:prstGeom prst="roundRect">
              <a:avLst/>
            </a:prstGeom>
            <a:solidFill>
              <a:srgbClr val="5B549A"/>
            </a:solidFill>
            <a:ln>
              <a:noFill/>
            </a:ln>
            <a:effectLst>
              <a:outerShdw blurRad="101600" dist="38100" dir="2700000" algn="tl" rotWithShape="0">
                <a:srgbClr val="E6B079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13000"/>
                      </a:prst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 Unicode MS" panose="020B0604020202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+mn-lt"/>
                </a:rPr>
                <a:t>START</a:t>
              </a:r>
              <a:endParaRPr lang="vi-VN" sz="16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+mn-lt"/>
              </a:endParaRPr>
            </a:p>
          </p:txBody>
        </p:sp>
        <p:sp>
          <p:nvSpPr>
            <p:cNvPr id="49" name="îşľiďè"/>
            <p:cNvSpPr/>
            <p:nvPr/>
          </p:nvSpPr>
          <p:spPr>
            <a:xfrm>
              <a:off x="9921020" y="5231173"/>
              <a:ext cx="177916" cy="18097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40000" lnSpcReduction="20000"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4" name="íŝliḓé"/>
          <p:cNvSpPr/>
          <p:nvPr/>
        </p:nvSpPr>
        <p:spPr>
          <a:xfrm>
            <a:off x="4727644" y="1410619"/>
            <a:ext cx="3554026" cy="66953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  <a:tabLst>
                <a:tab pos="227965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主体采用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spring-security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框架</a:t>
            </a:r>
          </a:p>
        </p:txBody>
      </p:sp>
      <p:sp>
        <p:nvSpPr>
          <p:cNvPr id="55" name="îṥ1iḍe"/>
          <p:cNvSpPr/>
          <p:nvPr/>
        </p:nvSpPr>
        <p:spPr>
          <a:xfrm>
            <a:off x="4727643" y="1856207"/>
            <a:ext cx="5734812" cy="888232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/>
          <a:p>
            <a:pPr fontAlgn="auto">
              <a:lnSpc>
                <a:spcPts val="22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spring security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是基于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spring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的安全框架。它提供全面的安全性解决方案，同时在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Web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请求级和方法调用级处理身份确认和授权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。是目前比较主流的安全框架</a:t>
            </a:r>
          </a:p>
        </p:txBody>
      </p:sp>
      <p:sp>
        <p:nvSpPr>
          <p:cNvPr id="56" name="íŝliḓé"/>
          <p:cNvSpPr/>
          <p:nvPr/>
        </p:nvSpPr>
        <p:spPr>
          <a:xfrm>
            <a:off x="4727644" y="2715146"/>
            <a:ext cx="3826441" cy="66953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  <a:tabLst>
                <a:tab pos="227965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在框架的基础上整合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JwtToken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7" name="îṥ1iḍe"/>
          <p:cNvSpPr/>
          <p:nvPr/>
        </p:nvSpPr>
        <p:spPr>
          <a:xfrm>
            <a:off x="4727643" y="3160734"/>
            <a:ext cx="5734811" cy="77847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/>
          <a:p>
            <a:pPr fontAlgn="auto">
              <a:lnSpc>
                <a:spcPts val="22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JWT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是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json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 web token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缩写。它将用户信息加密到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token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里，服务器不保存任何用户信息。服务器通过使用保存的密钥验证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token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的正确性，只要正确即通过验证。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58" name="图片 57" descr="F:\22各做好的网站模板\包图网ppt\2022.4\商务图片\111.jpg1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9056" y="2003393"/>
            <a:ext cx="3328416" cy="3328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E6B079">
                <a:alpha val="14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  <p:bldP spid="54" grpId="0"/>
      <p:bldP spid="55" grpId="0"/>
      <p:bldP spid="56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4" y="0"/>
            <a:ext cx="7079615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04.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安全性保障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------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jwtToken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优势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69925" y="1723824"/>
            <a:ext cx="10965814" cy="4095463"/>
            <a:chOff x="669925" y="1723824"/>
            <a:chExt cx="10965814" cy="4095463"/>
          </a:xfrm>
        </p:grpSpPr>
        <p:cxnSp>
          <p:nvCxnSpPr>
            <p:cNvPr id="28" name="直接箭头连接符 27"/>
            <p:cNvCxnSpPr/>
            <p:nvPr/>
          </p:nvCxnSpPr>
          <p:spPr bwMode="auto">
            <a:xfrm>
              <a:off x="669925" y="2596270"/>
              <a:ext cx="10850563" cy="0"/>
            </a:xfrm>
            <a:prstGeom prst="straightConnector1">
              <a:avLst/>
            </a:prstGeom>
            <a:ln w="15875" cap="rnd">
              <a:solidFill>
                <a:schemeClr val="bg1">
                  <a:lumMod val="85000"/>
                </a:schemeClr>
              </a:solidFill>
              <a:round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任意多边形: 形状 3"/>
            <p:cNvSpPr/>
            <p:nvPr/>
          </p:nvSpPr>
          <p:spPr bwMode="auto">
            <a:xfrm flipV="1">
              <a:off x="895205" y="2867059"/>
              <a:ext cx="2171991" cy="2952228"/>
            </a:xfrm>
            <a:custGeom>
              <a:avLst/>
              <a:gdLst>
                <a:gd name="connsiteX0" fmla="*/ 46915 w 2171991"/>
                <a:gd name="connsiteY0" fmla="*/ 0 h 2364228"/>
                <a:gd name="connsiteX1" fmla="*/ 2125076 w 2171991"/>
                <a:gd name="connsiteY1" fmla="*/ 0 h 2364228"/>
                <a:gd name="connsiteX2" fmla="*/ 2171991 w 2171991"/>
                <a:gd name="connsiteY2" fmla="*/ 46915 h 2364228"/>
                <a:gd name="connsiteX3" fmla="*/ 2171991 w 2171991"/>
                <a:gd name="connsiteY3" fmla="*/ 2060665 h 2364228"/>
                <a:gd name="connsiteX4" fmla="*/ 2125076 w 2171991"/>
                <a:gd name="connsiteY4" fmla="*/ 2107580 h 2364228"/>
                <a:gd name="connsiteX5" fmla="*/ 1234851 w 2171991"/>
                <a:gd name="connsiteY5" fmla="*/ 2107580 h 2364228"/>
                <a:gd name="connsiteX6" fmla="*/ 1085995 w 2171991"/>
                <a:gd name="connsiteY6" fmla="*/ 2364228 h 2364228"/>
                <a:gd name="connsiteX7" fmla="*/ 937139 w 2171991"/>
                <a:gd name="connsiteY7" fmla="*/ 2107580 h 2364228"/>
                <a:gd name="connsiteX8" fmla="*/ 46915 w 2171991"/>
                <a:gd name="connsiteY8" fmla="*/ 2107580 h 2364228"/>
                <a:gd name="connsiteX9" fmla="*/ 0 w 2171991"/>
                <a:gd name="connsiteY9" fmla="*/ 2060665 h 2364228"/>
                <a:gd name="connsiteX10" fmla="*/ 0 w 2171991"/>
                <a:gd name="connsiteY10" fmla="*/ 46915 h 2364228"/>
                <a:gd name="connsiteX11" fmla="*/ 46915 w 2171991"/>
                <a:gd name="connsiteY11" fmla="*/ 0 h 23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1991" h="2364228">
                  <a:moveTo>
                    <a:pt x="46915" y="0"/>
                  </a:moveTo>
                  <a:lnTo>
                    <a:pt x="2125076" y="0"/>
                  </a:lnTo>
                  <a:cubicBezTo>
                    <a:pt x="2150986" y="0"/>
                    <a:pt x="2171991" y="21005"/>
                    <a:pt x="2171991" y="46915"/>
                  </a:cubicBezTo>
                  <a:lnTo>
                    <a:pt x="2171991" y="2060665"/>
                  </a:lnTo>
                  <a:cubicBezTo>
                    <a:pt x="2171991" y="2086575"/>
                    <a:pt x="2150986" y="2107580"/>
                    <a:pt x="2125076" y="2107580"/>
                  </a:cubicBezTo>
                  <a:lnTo>
                    <a:pt x="1234851" y="2107580"/>
                  </a:lnTo>
                  <a:lnTo>
                    <a:pt x="1085995" y="2364228"/>
                  </a:lnTo>
                  <a:lnTo>
                    <a:pt x="937139" y="2107580"/>
                  </a:lnTo>
                  <a:lnTo>
                    <a:pt x="46915" y="2107580"/>
                  </a:lnTo>
                  <a:cubicBezTo>
                    <a:pt x="21005" y="2107580"/>
                    <a:pt x="0" y="2086575"/>
                    <a:pt x="0" y="2060665"/>
                  </a:cubicBezTo>
                  <a:lnTo>
                    <a:pt x="0" y="46915"/>
                  </a:lnTo>
                  <a:cubicBezTo>
                    <a:pt x="0" y="21005"/>
                    <a:pt x="21005" y="0"/>
                    <a:pt x="46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2">
                  <a:lumMod val="2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0" name="任意多边形: 形状 4"/>
            <p:cNvSpPr/>
            <p:nvPr/>
          </p:nvSpPr>
          <p:spPr bwMode="auto">
            <a:xfrm flipV="1">
              <a:off x="3638405" y="2867059"/>
              <a:ext cx="2171991" cy="2952228"/>
            </a:xfrm>
            <a:custGeom>
              <a:avLst/>
              <a:gdLst>
                <a:gd name="connsiteX0" fmla="*/ 46915 w 2171991"/>
                <a:gd name="connsiteY0" fmla="*/ 0 h 2364228"/>
                <a:gd name="connsiteX1" fmla="*/ 2125076 w 2171991"/>
                <a:gd name="connsiteY1" fmla="*/ 0 h 2364228"/>
                <a:gd name="connsiteX2" fmla="*/ 2171991 w 2171991"/>
                <a:gd name="connsiteY2" fmla="*/ 46915 h 2364228"/>
                <a:gd name="connsiteX3" fmla="*/ 2171991 w 2171991"/>
                <a:gd name="connsiteY3" fmla="*/ 2060665 h 2364228"/>
                <a:gd name="connsiteX4" fmla="*/ 2125076 w 2171991"/>
                <a:gd name="connsiteY4" fmla="*/ 2107580 h 2364228"/>
                <a:gd name="connsiteX5" fmla="*/ 1234851 w 2171991"/>
                <a:gd name="connsiteY5" fmla="*/ 2107580 h 2364228"/>
                <a:gd name="connsiteX6" fmla="*/ 1085995 w 2171991"/>
                <a:gd name="connsiteY6" fmla="*/ 2364228 h 2364228"/>
                <a:gd name="connsiteX7" fmla="*/ 937139 w 2171991"/>
                <a:gd name="connsiteY7" fmla="*/ 2107580 h 2364228"/>
                <a:gd name="connsiteX8" fmla="*/ 46915 w 2171991"/>
                <a:gd name="connsiteY8" fmla="*/ 2107580 h 2364228"/>
                <a:gd name="connsiteX9" fmla="*/ 0 w 2171991"/>
                <a:gd name="connsiteY9" fmla="*/ 2060665 h 2364228"/>
                <a:gd name="connsiteX10" fmla="*/ 0 w 2171991"/>
                <a:gd name="connsiteY10" fmla="*/ 46915 h 2364228"/>
                <a:gd name="connsiteX11" fmla="*/ 46915 w 2171991"/>
                <a:gd name="connsiteY11" fmla="*/ 0 h 23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1991" h="2364228">
                  <a:moveTo>
                    <a:pt x="46915" y="0"/>
                  </a:moveTo>
                  <a:lnTo>
                    <a:pt x="2125076" y="0"/>
                  </a:lnTo>
                  <a:cubicBezTo>
                    <a:pt x="2150986" y="0"/>
                    <a:pt x="2171991" y="21005"/>
                    <a:pt x="2171991" y="46915"/>
                  </a:cubicBezTo>
                  <a:lnTo>
                    <a:pt x="2171991" y="2060665"/>
                  </a:lnTo>
                  <a:cubicBezTo>
                    <a:pt x="2171991" y="2086575"/>
                    <a:pt x="2150986" y="2107580"/>
                    <a:pt x="2125076" y="2107580"/>
                  </a:cubicBezTo>
                  <a:lnTo>
                    <a:pt x="1234851" y="2107580"/>
                  </a:lnTo>
                  <a:lnTo>
                    <a:pt x="1085995" y="2364228"/>
                  </a:lnTo>
                  <a:lnTo>
                    <a:pt x="937139" y="2107580"/>
                  </a:lnTo>
                  <a:lnTo>
                    <a:pt x="46915" y="2107580"/>
                  </a:lnTo>
                  <a:cubicBezTo>
                    <a:pt x="21005" y="2107580"/>
                    <a:pt x="0" y="2086575"/>
                    <a:pt x="0" y="2060665"/>
                  </a:cubicBezTo>
                  <a:lnTo>
                    <a:pt x="0" y="46915"/>
                  </a:lnTo>
                  <a:cubicBezTo>
                    <a:pt x="0" y="21005"/>
                    <a:pt x="21005" y="0"/>
                    <a:pt x="46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2">
                  <a:lumMod val="2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1" name="任意多边形: 形状 5"/>
            <p:cNvSpPr/>
            <p:nvPr/>
          </p:nvSpPr>
          <p:spPr bwMode="auto">
            <a:xfrm flipV="1">
              <a:off x="6381605" y="2867059"/>
              <a:ext cx="2171991" cy="2952228"/>
            </a:xfrm>
            <a:custGeom>
              <a:avLst/>
              <a:gdLst>
                <a:gd name="connsiteX0" fmla="*/ 46915 w 2171991"/>
                <a:gd name="connsiteY0" fmla="*/ 0 h 2364228"/>
                <a:gd name="connsiteX1" fmla="*/ 2125076 w 2171991"/>
                <a:gd name="connsiteY1" fmla="*/ 0 h 2364228"/>
                <a:gd name="connsiteX2" fmla="*/ 2171991 w 2171991"/>
                <a:gd name="connsiteY2" fmla="*/ 46915 h 2364228"/>
                <a:gd name="connsiteX3" fmla="*/ 2171991 w 2171991"/>
                <a:gd name="connsiteY3" fmla="*/ 2060665 h 2364228"/>
                <a:gd name="connsiteX4" fmla="*/ 2125076 w 2171991"/>
                <a:gd name="connsiteY4" fmla="*/ 2107580 h 2364228"/>
                <a:gd name="connsiteX5" fmla="*/ 1234851 w 2171991"/>
                <a:gd name="connsiteY5" fmla="*/ 2107580 h 2364228"/>
                <a:gd name="connsiteX6" fmla="*/ 1085995 w 2171991"/>
                <a:gd name="connsiteY6" fmla="*/ 2364228 h 2364228"/>
                <a:gd name="connsiteX7" fmla="*/ 937139 w 2171991"/>
                <a:gd name="connsiteY7" fmla="*/ 2107580 h 2364228"/>
                <a:gd name="connsiteX8" fmla="*/ 46915 w 2171991"/>
                <a:gd name="connsiteY8" fmla="*/ 2107580 h 2364228"/>
                <a:gd name="connsiteX9" fmla="*/ 0 w 2171991"/>
                <a:gd name="connsiteY9" fmla="*/ 2060665 h 2364228"/>
                <a:gd name="connsiteX10" fmla="*/ 0 w 2171991"/>
                <a:gd name="connsiteY10" fmla="*/ 46915 h 2364228"/>
                <a:gd name="connsiteX11" fmla="*/ 46915 w 2171991"/>
                <a:gd name="connsiteY11" fmla="*/ 0 h 23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1991" h="2364228">
                  <a:moveTo>
                    <a:pt x="46915" y="0"/>
                  </a:moveTo>
                  <a:lnTo>
                    <a:pt x="2125076" y="0"/>
                  </a:lnTo>
                  <a:cubicBezTo>
                    <a:pt x="2150986" y="0"/>
                    <a:pt x="2171991" y="21005"/>
                    <a:pt x="2171991" y="46915"/>
                  </a:cubicBezTo>
                  <a:lnTo>
                    <a:pt x="2171991" y="2060665"/>
                  </a:lnTo>
                  <a:cubicBezTo>
                    <a:pt x="2171991" y="2086575"/>
                    <a:pt x="2150986" y="2107580"/>
                    <a:pt x="2125076" y="2107580"/>
                  </a:cubicBezTo>
                  <a:lnTo>
                    <a:pt x="1234851" y="2107580"/>
                  </a:lnTo>
                  <a:lnTo>
                    <a:pt x="1085995" y="2364228"/>
                  </a:lnTo>
                  <a:lnTo>
                    <a:pt x="937139" y="2107580"/>
                  </a:lnTo>
                  <a:lnTo>
                    <a:pt x="46915" y="2107580"/>
                  </a:lnTo>
                  <a:cubicBezTo>
                    <a:pt x="21005" y="2107580"/>
                    <a:pt x="0" y="2086575"/>
                    <a:pt x="0" y="2060665"/>
                  </a:cubicBezTo>
                  <a:lnTo>
                    <a:pt x="0" y="46915"/>
                  </a:lnTo>
                  <a:cubicBezTo>
                    <a:pt x="0" y="21005"/>
                    <a:pt x="21005" y="0"/>
                    <a:pt x="46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2">
                  <a:lumMod val="2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2" name="任意多边形: 形状 6"/>
            <p:cNvSpPr/>
            <p:nvPr/>
          </p:nvSpPr>
          <p:spPr bwMode="auto">
            <a:xfrm flipV="1">
              <a:off x="9124805" y="2867059"/>
              <a:ext cx="2171991" cy="2952228"/>
            </a:xfrm>
            <a:custGeom>
              <a:avLst/>
              <a:gdLst>
                <a:gd name="connsiteX0" fmla="*/ 46915 w 2171991"/>
                <a:gd name="connsiteY0" fmla="*/ 0 h 2364228"/>
                <a:gd name="connsiteX1" fmla="*/ 2125076 w 2171991"/>
                <a:gd name="connsiteY1" fmla="*/ 0 h 2364228"/>
                <a:gd name="connsiteX2" fmla="*/ 2171991 w 2171991"/>
                <a:gd name="connsiteY2" fmla="*/ 46915 h 2364228"/>
                <a:gd name="connsiteX3" fmla="*/ 2171991 w 2171991"/>
                <a:gd name="connsiteY3" fmla="*/ 2060665 h 2364228"/>
                <a:gd name="connsiteX4" fmla="*/ 2125076 w 2171991"/>
                <a:gd name="connsiteY4" fmla="*/ 2107580 h 2364228"/>
                <a:gd name="connsiteX5" fmla="*/ 1234851 w 2171991"/>
                <a:gd name="connsiteY5" fmla="*/ 2107580 h 2364228"/>
                <a:gd name="connsiteX6" fmla="*/ 1085995 w 2171991"/>
                <a:gd name="connsiteY6" fmla="*/ 2364228 h 2364228"/>
                <a:gd name="connsiteX7" fmla="*/ 937139 w 2171991"/>
                <a:gd name="connsiteY7" fmla="*/ 2107580 h 2364228"/>
                <a:gd name="connsiteX8" fmla="*/ 46915 w 2171991"/>
                <a:gd name="connsiteY8" fmla="*/ 2107580 h 2364228"/>
                <a:gd name="connsiteX9" fmla="*/ 0 w 2171991"/>
                <a:gd name="connsiteY9" fmla="*/ 2060665 h 2364228"/>
                <a:gd name="connsiteX10" fmla="*/ 0 w 2171991"/>
                <a:gd name="connsiteY10" fmla="*/ 46915 h 2364228"/>
                <a:gd name="connsiteX11" fmla="*/ 46915 w 2171991"/>
                <a:gd name="connsiteY11" fmla="*/ 0 h 23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1991" h="2364228">
                  <a:moveTo>
                    <a:pt x="46915" y="0"/>
                  </a:moveTo>
                  <a:lnTo>
                    <a:pt x="2125076" y="0"/>
                  </a:lnTo>
                  <a:cubicBezTo>
                    <a:pt x="2150986" y="0"/>
                    <a:pt x="2171991" y="21005"/>
                    <a:pt x="2171991" y="46915"/>
                  </a:cubicBezTo>
                  <a:lnTo>
                    <a:pt x="2171991" y="2060665"/>
                  </a:lnTo>
                  <a:cubicBezTo>
                    <a:pt x="2171991" y="2086575"/>
                    <a:pt x="2150986" y="2107580"/>
                    <a:pt x="2125076" y="2107580"/>
                  </a:cubicBezTo>
                  <a:lnTo>
                    <a:pt x="1234851" y="2107580"/>
                  </a:lnTo>
                  <a:lnTo>
                    <a:pt x="1085995" y="2364228"/>
                  </a:lnTo>
                  <a:lnTo>
                    <a:pt x="937139" y="2107580"/>
                  </a:lnTo>
                  <a:lnTo>
                    <a:pt x="46915" y="2107580"/>
                  </a:lnTo>
                  <a:cubicBezTo>
                    <a:pt x="21005" y="2107580"/>
                    <a:pt x="0" y="2086575"/>
                    <a:pt x="0" y="2060665"/>
                  </a:cubicBezTo>
                  <a:lnTo>
                    <a:pt x="0" y="46915"/>
                  </a:lnTo>
                  <a:cubicBezTo>
                    <a:pt x="0" y="21005"/>
                    <a:pt x="21005" y="0"/>
                    <a:pt x="46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2">
                  <a:lumMod val="2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3" name="Text Box 23"/>
            <p:cNvSpPr txBox="1">
              <a:spLocks noChangeArrowheads="1"/>
            </p:cNvSpPr>
            <p:nvPr/>
          </p:nvSpPr>
          <p:spPr bwMode="auto">
            <a:xfrm>
              <a:off x="1163559" y="4119537"/>
              <a:ext cx="1660733" cy="11006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pPr fontAlgn="auto">
                <a:lnSpc>
                  <a:spcPts val="2200"/>
                </a:lnSpc>
              </a:pPr>
              <a:r>
                <a:rPr lang="zh-CN" altLang="en-US" sz="1400" dirty="0">
                  <a:ea typeface="字魂105号-简雅黑" panose="00000500000000000000" pitchFamily="2" charset="-122"/>
                </a:rPr>
                <a:t>无需保存</a:t>
              </a:r>
              <a:r>
                <a:rPr lang="en-US" altLang="zh-CN" sz="1400" dirty="0">
                  <a:ea typeface="字魂105号-简雅黑" panose="00000500000000000000" pitchFamily="2" charset="-122"/>
                </a:rPr>
                <a:t>session</a:t>
              </a:r>
              <a:r>
                <a:rPr lang="zh-CN" altLang="en-US" sz="1400" dirty="0">
                  <a:ea typeface="字魂105号-简雅黑" panose="00000500000000000000" pitchFamily="2" charset="-122"/>
                </a:rPr>
                <a:t>增加了系统的可用性和伸缩性，大大减轻了服务端的压力</a:t>
              </a:r>
              <a:endParaRPr lang="zh-CN" altLang="en-US" sz="1400" dirty="0"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4" name="Text Box 23"/>
            <p:cNvSpPr txBox="1">
              <a:spLocks noChangeArrowheads="1"/>
            </p:cNvSpPr>
            <p:nvPr/>
          </p:nvSpPr>
          <p:spPr bwMode="auto">
            <a:xfrm>
              <a:off x="3857751" y="4129037"/>
              <a:ext cx="1733299" cy="81855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pPr lvl="0" algn="ctr">
                <a:lnSpc>
                  <a:spcPts val="2200"/>
                </a:lnSpc>
                <a:buClrTx/>
                <a:buSzTx/>
                <a:buFontTx/>
              </a:pPr>
              <a:r>
                <a:rPr lang="zh-CN" altLang="en-US" sz="14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非法请求无法携带</a:t>
              </a:r>
              <a:r>
                <a:rPr lang="en-US" altLang="zh-CN" sz="1400" dirty="0" err="1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jwtToken</a:t>
              </a:r>
              <a:r>
                <a:rPr lang="zh-CN" altLang="en-US" sz="14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，可以有效防御</a:t>
              </a:r>
              <a:r>
                <a:rPr lang="en-US" altLang="zh-CN" sz="14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CSRF</a:t>
              </a:r>
              <a:r>
                <a:rPr lang="zh-CN" altLang="en-US" sz="14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攻击</a:t>
              </a:r>
            </a:p>
          </p:txBody>
        </p:sp>
        <p:sp>
          <p:nvSpPr>
            <p:cNvPr id="35" name="Text Box 23"/>
            <p:cNvSpPr txBox="1">
              <a:spLocks noChangeArrowheads="1"/>
            </p:cNvSpPr>
            <p:nvPr/>
          </p:nvSpPr>
          <p:spPr bwMode="auto">
            <a:xfrm>
              <a:off x="6600951" y="4129037"/>
              <a:ext cx="1733299" cy="16649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pPr lvl="0" algn="ctr">
                <a:lnSpc>
                  <a:spcPts val="2200"/>
                </a:lnSpc>
                <a:buClrTx/>
                <a:buSzTx/>
                <a:buFontTx/>
              </a:pPr>
              <a:r>
                <a:rPr lang="zh-CN" altLang="en-US" sz="1400" dirty="0">
                  <a:ea typeface="字魂105号-简雅黑" panose="00000500000000000000" pitchFamily="2" charset="-122"/>
                </a:rPr>
                <a:t>使用 </a:t>
              </a:r>
              <a:r>
                <a:rPr lang="en-US" altLang="zh-CN" sz="1400" dirty="0">
                  <a:ea typeface="字魂105号-简雅黑" panose="00000500000000000000" pitchFamily="2" charset="-122"/>
                </a:rPr>
                <a:t>Session </a:t>
              </a:r>
              <a:r>
                <a:rPr lang="zh-CN" altLang="en-US" sz="1400" dirty="0">
                  <a:ea typeface="字魂105号-简雅黑" panose="00000500000000000000" pitchFamily="2" charset="-122"/>
                </a:rPr>
                <a:t>进行身份认证的话，需要保存一份信息在服务器端，依赖</a:t>
              </a:r>
              <a:r>
                <a:rPr lang="en-US" altLang="zh-CN" sz="1400" dirty="0">
                  <a:ea typeface="字魂105号-简雅黑" panose="00000500000000000000" pitchFamily="2" charset="-122"/>
                </a:rPr>
                <a:t>cookie</a:t>
              </a:r>
              <a:r>
                <a:rPr lang="zh-CN" altLang="en-US" sz="1400" dirty="0">
                  <a:ea typeface="字魂105号-简雅黑" panose="00000500000000000000" pitchFamily="2" charset="-122"/>
                </a:rPr>
                <a:t>，</a:t>
              </a:r>
              <a:r>
                <a:rPr lang="en-US" altLang="zh-CN" sz="1400" dirty="0">
                  <a:ea typeface="字魂105号-简雅黑" panose="00000500000000000000" pitchFamily="2" charset="-122"/>
                </a:rPr>
                <a:t>token</a:t>
              </a:r>
              <a:r>
                <a:rPr lang="zh-CN" altLang="en-US" sz="1400" dirty="0">
                  <a:ea typeface="字魂105号-简雅黑" panose="00000500000000000000" pitchFamily="2" charset="-122"/>
                </a:rPr>
                <a:t>只需要客户端存储就能用</a:t>
              </a:r>
              <a:endParaRPr lang="zh-CN" altLang="en-US" sz="1400" dirty="0"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6" name="Text Box 23"/>
            <p:cNvSpPr txBox="1">
              <a:spLocks noChangeArrowheads="1"/>
            </p:cNvSpPr>
            <p:nvPr/>
          </p:nvSpPr>
          <p:spPr bwMode="auto">
            <a:xfrm>
              <a:off x="9344151" y="4129037"/>
              <a:ext cx="1733299" cy="11006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pPr lvl="0" algn="ctr">
                <a:lnSpc>
                  <a:spcPts val="2200"/>
                </a:lnSpc>
                <a:buClrTx/>
                <a:buSzTx/>
                <a:buFontTx/>
              </a:pPr>
              <a:r>
                <a:rPr lang="zh-CN" altLang="en-US" sz="14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相较于</a:t>
              </a:r>
              <a:r>
                <a:rPr lang="en-US" altLang="zh-CN" sz="14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session</a:t>
              </a:r>
              <a:r>
                <a:rPr lang="zh-CN" altLang="en-US" sz="14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更适用于分布式微服务，不需要把</a:t>
              </a:r>
              <a:r>
                <a:rPr lang="en-US" altLang="zh-CN" sz="14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session</a:t>
              </a:r>
              <a:r>
                <a:rPr lang="zh-CN" altLang="en-US" sz="1400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保存在一台电脑上。</a:t>
              </a: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1860557" y="2475627"/>
              <a:ext cx="241286" cy="241286"/>
            </a:xfrm>
            <a:prstGeom prst="ellipse">
              <a:avLst/>
            </a:prstGeom>
            <a:solidFill>
              <a:srgbClr val="D5D3E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1920876" y="2535946"/>
              <a:ext cx="120650" cy="120650"/>
            </a:xfrm>
            <a:prstGeom prst="ellipse">
              <a:avLst/>
            </a:prstGeom>
            <a:solidFill>
              <a:srgbClr val="5B549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4603757" y="2475627"/>
              <a:ext cx="241286" cy="241286"/>
            </a:xfrm>
            <a:prstGeom prst="ellipse">
              <a:avLst/>
            </a:prstGeom>
            <a:solidFill>
              <a:srgbClr val="D5D3E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lvl="0" algn="r" fontAlgn="base">
                <a:buClrTx/>
                <a:buSzTx/>
                <a:buFontTx/>
                <a:defRPr/>
              </a:pP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4664076" y="2535946"/>
              <a:ext cx="120650" cy="120650"/>
            </a:xfrm>
            <a:prstGeom prst="ellipse">
              <a:avLst/>
            </a:prstGeom>
            <a:solidFill>
              <a:srgbClr val="5B549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7346957" y="2475627"/>
              <a:ext cx="241286" cy="241286"/>
            </a:xfrm>
            <a:prstGeom prst="ellipse">
              <a:avLst/>
            </a:prstGeom>
            <a:solidFill>
              <a:srgbClr val="D5D3E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7407276" y="2535946"/>
              <a:ext cx="120650" cy="120650"/>
            </a:xfrm>
            <a:prstGeom prst="ellipse">
              <a:avLst/>
            </a:prstGeom>
            <a:solidFill>
              <a:srgbClr val="5B549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10090157" y="2475627"/>
              <a:ext cx="241286" cy="241286"/>
            </a:xfrm>
            <a:prstGeom prst="ellipse">
              <a:avLst/>
            </a:prstGeom>
            <a:solidFill>
              <a:srgbClr val="D5D3E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10150476" y="2535946"/>
              <a:ext cx="120650" cy="120650"/>
            </a:xfrm>
            <a:prstGeom prst="ellipse">
              <a:avLst/>
            </a:prstGeom>
            <a:solidFill>
              <a:srgbClr val="5B549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1" name="矩形: 圆角 26"/>
            <p:cNvSpPr/>
            <p:nvPr/>
          </p:nvSpPr>
          <p:spPr>
            <a:xfrm>
              <a:off x="1025063" y="1747762"/>
              <a:ext cx="1912274" cy="475833"/>
            </a:xfrm>
            <a:prstGeom prst="roundRect">
              <a:avLst>
                <a:gd name="adj" fmla="val 50000"/>
              </a:avLst>
            </a:prstGeom>
            <a:solidFill>
              <a:srgbClr val="5B549A"/>
            </a:solidFill>
            <a:ln>
              <a:noFill/>
            </a:ln>
            <a:effectLst>
              <a:outerShdw blurRad="101600" dist="38100" dir="2700000" algn="tl" rotWithShape="0">
                <a:srgbClr val="2E7EA4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87117" y="1762420"/>
              <a:ext cx="1588166" cy="79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PingFang SC"/>
                </a:rPr>
                <a:t>1.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PingFang SC"/>
                </a:rPr>
                <a:t>无状态</a:t>
              </a:r>
            </a:p>
            <a:p>
              <a:pPr algn="ctr">
                <a:lnSpc>
                  <a:spcPct val="120000"/>
                </a:lnSpc>
              </a:pPr>
              <a:endParaRPr lang="zh-CN" altLang="en-US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3" name="矩形: 圆角 42"/>
            <p:cNvSpPr/>
            <p:nvPr/>
          </p:nvSpPr>
          <p:spPr>
            <a:xfrm>
              <a:off x="3768263" y="1747762"/>
              <a:ext cx="1912274" cy="475833"/>
            </a:xfrm>
            <a:prstGeom prst="roundRect">
              <a:avLst>
                <a:gd name="adj" fmla="val 50000"/>
              </a:avLst>
            </a:prstGeom>
            <a:solidFill>
              <a:srgbClr val="827CB7"/>
            </a:solidFill>
            <a:ln>
              <a:noFill/>
            </a:ln>
            <a:effectLst>
              <a:outerShdw blurRad="101600" dist="38100" dir="2700000" algn="tl" rotWithShape="0">
                <a:srgbClr val="D3B76A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629774" y="1762420"/>
              <a:ext cx="2165683" cy="79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PingFang SC"/>
                </a:rPr>
                <a:t>2.CSRF 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PingFang SC"/>
                </a:rPr>
                <a:t>攻击</a:t>
              </a:r>
            </a:p>
            <a:p>
              <a:pPr algn="ctr">
                <a:lnSpc>
                  <a:spcPct val="120000"/>
                </a:lnSpc>
              </a:pPr>
              <a:endParaRPr lang="zh-CN" altLang="en-US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5" name="矩形: 圆角 47"/>
            <p:cNvSpPr/>
            <p:nvPr/>
          </p:nvSpPr>
          <p:spPr>
            <a:xfrm>
              <a:off x="6511463" y="1747762"/>
              <a:ext cx="1912274" cy="475833"/>
            </a:xfrm>
            <a:prstGeom prst="roundRect">
              <a:avLst>
                <a:gd name="adj" fmla="val 50000"/>
              </a:avLst>
            </a:prstGeom>
            <a:solidFill>
              <a:srgbClr val="5B549A"/>
            </a:solidFill>
            <a:ln>
              <a:noFill/>
            </a:ln>
            <a:effectLst>
              <a:outerShdw blurRad="101600" dist="38100" dir="2700000" algn="tl" rotWithShape="0">
                <a:srgbClr val="2E7EA4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628907" y="1762997"/>
              <a:ext cx="1750220" cy="435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PingFang SC"/>
                  <a:sym typeface="字魂105号-简雅黑" panose="00000500000000000000" pitchFamily="2" charset="-122"/>
                </a:rPr>
                <a:t>3.</a:t>
              </a:r>
              <a:r>
                <a:rPr lang="zh-CN" altLang="en-US" sz="2000" b="1" dirty="0">
                  <a:solidFill>
                    <a:schemeClr val="bg1"/>
                  </a:solidFill>
                  <a:latin typeface="PingFang SC"/>
                  <a:sym typeface="字魂105号-简雅黑" panose="00000500000000000000" pitchFamily="2" charset="-122"/>
                </a:rPr>
                <a:t>适用移动端</a:t>
              </a:r>
            </a:p>
          </p:txBody>
        </p:sp>
        <p:sp>
          <p:nvSpPr>
            <p:cNvPr id="57" name="矩形: 圆角 52"/>
            <p:cNvSpPr/>
            <p:nvPr/>
          </p:nvSpPr>
          <p:spPr>
            <a:xfrm>
              <a:off x="9372106" y="1723824"/>
              <a:ext cx="1912274" cy="475833"/>
            </a:xfrm>
            <a:prstGeom prst="roundRect">
              <a:avLst>
                <a:gd name="adj" fmla="val 50000"/>
              </a:avLst>
            </a:prstGeom>
            <a:solidFill>
              <a:srgbClr val="827CB7"/>
            </a:solidFill>
            <a:ln>
              <a:noFill/>
            </a:ln>
            <a:effectLst>
              <a:outerShdw blurRad="101600" dist="38100" dir="2700000" algn="tl" rotWithShape="0">
                <a:srgbClr val="D3B76A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9416716" y="1762420"/>
              <a:ext cx="2219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PingFang SC"/>
                </a:rPr>
                <a:t>4.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PingFang SC"/>
                </a:rPr>
                <a:t>单点登录友好</a:t>
              </a:r>
            </a:p>
          </p:txBody>
        </p:sp>
        <p:grpSp>
          <p:nvGrpSpPr>
            <p:cNvPr id="63" name="图形 114"/>
            <p:cNvGrpSpPr/>
            <p:nvPr/>
          </p:nvGrpSpPr>
          <p:grpSpPr>
            <a:xfrm>
              <a:off x="1763554" y="3481572"/>
              <a:ext cx="435292" cy="435292"/>
              <a:chOff x="1204934" y="5094002"/>
              <a:chExt cx="366622" cy="366622"/>
            </a:xfrm>
            <a:solidFill>
              <a:srgbClr val="5B549A"/>
            </a:solidFill>
          </p:grpSpPr>
          <p:sp>
            <p:nvSpPr>
              <p:cNvPr id="64" name="任意多边形: 形状 63"/>
              <p:cNvSpPr/>
              <p:nvPr/>
            </p:nvSpPr>
            <p:spPr>
              <a:xfrm>
                <a:off x="1317492" y="5194439"/>
                <a:ext cx="162943" cy="30551"/>
              </a:xfrm>
              <a:custGeom>
                <a:avLst/>
                <a:gdLst>
                  <a:gd name="connsiteX0" fmla="*/ 147667 w 162943"/>
                  <a:gd name="connsiteY0" fmla="*/ 0 h 30551"/>
                  <a:gd name="connsiteX1" fmla="*/ 15276 w 162943"/>
                  <a:gd name="connsiteY1" fmla="*/ 0 h 30551"/>
                  <a:gd name="connsiteX2" fmla="*/ 0 w 162943"/>
                  <a:gd name="connsiteY2" fmla="*/ 15276 h 30551"/>
                  <a:gd name="connsiteX3" fmla="*/ 15276 w 162943"/>
                  <a:gd name="connsiteY3" fmla="*/ 30552 h 30551"/>
                  <a:gd name="connsiteX4" fmla="*/ 147667 w 162943"/>
                  <a:gd name="connsiteY4" fmla="*/ 30552 h 30551"/>
                  <a:gd name="connsiteX5" fmla="*/ 162943 w 162943"/>
                  <a:gd name="connsiteY5" fmla="*/ 15276 h 30551"/>
                  <a:gd name="connsiteX6" fmla="*/ 147667 w 162943"/>
                  <a:gd name="connsiteY6" fmla="*/ 0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943" h="30551">
                    <a:moveTo>
                      <a:pt x="147667" y="0"/>
                    </a:moveTo>
                    <a:lnTo>
                      <a:pt x="15276" y="0"/>
                    </a:lnTo>
                    <a:cubicBezTo>
                      <a:pt x="6839" y="0"/>
                      <a:pt x="0" y="6839"/>
                      <a:pt x="0" y="15276"/>
                    </a:cubicBezTo>
                    <a:cubicBezTo>
                      <a:pt x="0" y="23713"/>
                      <a:pt x="6839" y="30552"/>
                      <a:pt x="15276" y="30552"/>
                    </a:cubicBezTo>
                    <a:lnTo>
                      <a:pt x="147667" y="30552"/>
                    </a:lnTo>
                    <a:cubicBezTo>
                      <a:pt x="156104" y="30552"/>
                      <a:pt x="162943" y="23713"/>
                      <a:pt x="162943" y="15276"/>
                    </a:cubicBezTo>
                    <a:cubicBezTo>
                      <a:pt x="162943" y="6839"/>
                      <a:pt x="156104" y="0"/>
                      <a:pt x="147667" y="0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1317492" y="5275910"/>
                <a:ext cx="162943" cy="30551"/>
              </a:xfrm>
              <a:custGeom>
                <a:avLst/>
                <a:gdLst>
                  <a:gd name="connsiteX0" fmla="*/ 15276 w 162943"/>
                  <a:gd name="connsiteY0" fmla="*/ 0 h 30551"/>
                  <a:gd name="connsiteX1" fmla="*/ 147667 w 162943"/>
                  <a:gd name="connsiteY1" fmla="*/ 0 h 30551"/>
                  <a:gd name="connsiteX2" fmla="*/ 162943 w 162943"/>
                  <a:gd name="connsiteY2" fmla="*/ 15276 h 30551"/>
                  <a:gd name="connsiteX3" fmla="*/ 162943 w 162943"/>
                  <a:gd name="connsiteY3" fmla="*/ 15276 h 30551"/>
                  <a:gd name="connsiteX4" fmla="*/ 147667 w 162943"/>
                  <a:gd name="connsiteY4" fmla="*/ 30552 h 30551"/>
                  <a:gd name="connsiteX5" fmla="*/ 15276 w 162943"/>
                  <a:gd name="connsiteY5" fmla="*/ 30552 h 30551"/>
                  <a:gd name="connsiteX6" fmla="*/ 0 w 162943"/>
                  <a:gd name="connsiteY6" fmla="*/ 15276 h 30551"/>
                  <a:gd name="connsiteX7" fmla="*/ 0 w 162943"/>
                  <a:gd name="connsiteY7" fmla="*/ 15276 h 30551"/>
                  <a:gd name="connsiteX8" fmla="*/ 15276 w 162943"/>
                  <a:gd name="connsiteY8" fmla="*/ 0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943" h="30551">
                    <a:moveTo>
                      <a:pt x="15276" y="0"/>
                    </a:moveTo>
                    <a:lnTo>
                      <a:pt x="147667" y="0"/>
                    </a:lnTo>
                    <a:cubicBezTo>
                      <a:pt x="157851" y="0"/>
                      <a:pt x="162943" y="5092"/>
                      <a:pt x="162943" y="15276"/>
                    </a:cubicBezTo>
                    <a:lnTo>
                      <a:pt x="162943" y="15276"/>
                    </a:lnTo>
                    <a:cubicBezTo>
                      <a:pt x="162943" y="25460"/>
                      <a:pt x="157851" y="30552"/>
                      <a:pt x="147667" y="30552"/>
                    </a:cubicBezTo>
                    <a:lnTo>
                      <a:pt x="15276" y="30552"/>
                    </a:lnTo>
                    <a:cubicBezTo>
                      <a:pt x="5092" y="30552"/>
                      <a:pt x="0" y="25460"/>
                      <a:pt x="0" y="15276"/>
                    </a:cubicBez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1317492" y="5357382"/>
                <a:ext cx="162943" cy="30551"/>
              </a:xfrm>
              <a:custGeom>
                <a:avLst/>
                <a:gdLst>
                  <a:gd name="connsiteX0" fmla="*/ 147667 w 162943"/>
                  <a:gd name="connsiteY0" fmla="*/ 0 h 30551"/>
                  <a:gd name="connsiteX1" fmla="*/ 15276 w 162943"/>
                  <a:gd name="connsiteY1" fmla="*/ 0 h 30551"/>
                  <a:gd name="connsiteX2" fmla="*/ 0 w 162943"/>
                  <a:gd name="connsiteY2" fmla="*/ 15276 h 30551"/>
                  <a:gd name="connsiteX3" fmla="*/ 15276 w 162943"/>
                  <a:gd name="connsiteY3" fmla="*/ 30552 h 30551"/>
                  <a:gd name="connsiteX4" fmla="*/ 147667 w 162943"/>
                  <a:gd name="connsiteY4" fmla="*/ 30552 h 30551"/>
                  <a:gd name="connsiteX5" fmla="*/ 162943 w 162943"/>
                  <a:gd name="connsiteY5" fmla="*/ 15276 h 30551"/>
                  <a:gd name="connsiteX6" fmla="*/ 147667 w 162943"/>
                  <a:gd name="connsiteY6" fmla="*/ 0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943" h="30551">
                    <a:moveTo>
                      <a:pt x="147667" y="0"/>
                    </a:moveTo>
                    <a:lnTo>
                      <a:pt x="15276" y="0"/>
                    </a:lnTo>
                    <a:cubicBezTo>
                      <a:pt x="6839" y="0"/>
                      <a:pt x="0" y="6839"/>
                      <a:pt x="0" y="15276"/>
                    </a:cubicBezTo>
                    <a:cubicBezTo>
                      <a:pt x="0" y="23713"/>
                      <a:pt x="6839" y="30552"/>
                      <a:pt x="15276" y="30552"/>
                    </a:cubicBezTo>
                    <a:lnTo>
                      <a:pt x="147667" y="30552"/>
                    </a:lnTo>
                    <a:cubicBezTo>
                      <a:pt x="156104" y="30552"/>
                      <a:pt x="162943" y="23713"/>
                      <a:pt x="162943" y="15276"/>
                    </a:cubicBezTo>
                    <a:cubicBezTo>
                      <a:pt x="162943" y="6839"/>
                      <a:pt x="156104" y="0"/>
                      <a:pt x="147667" y="0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1204934" y="5094002"/>
                <a:ext cx="366622" cy="366622"/>
              </a:xfrm>
              <a:custGeom>
                <a:avLst/>
                <a:gdLst>
                  <a:gd name="connsiteX0" fmla="*/ 346254 w 366622"/>
                  <a:gd name="connsiteY0" fmla="*/ 0 h 366622"/>
                  <a:gd name="connsiteX1" fmla="*/ 40736 w 366622"/>
                  <a:gd name="connsiteY1" fmla="*/ 0 h 366622"/>
                  <a:gd name="connsiteX2" fmla="*/ 20368 w 366622"/>
                  <a:gd name="connsiteY2" fmla="*/ 20368 h 366622"/>
                  <a:gd name="connsiteX3" fmla="*/ 20368 w 366622"/>
                  <a:gd name="connsiteY3" fmla="*/ 81472 h 366622"/>
                  <a:gd name="connsiteX4" fmla="*/ 15276 w 366622"/>
                  <a:gd name="connsiteY4" fmla="*/ 81472 h 366622"/>
                  <a:gd name="connsiteX5" fmla="*/ 0 w 366622"/>
                  <a:gd name="connsiteY5" fmla="*/ 96748 h 366622"/>
                  <a:gd name="connsiteX6" fmla="*/ 15276 w 366622"/>
                  <a:gd name="connsiteY6" fmla="*/ 112024 h 366622"/>
                  <a:gd name="connsiteX7" fmla="*/ 20368 w 366622"/>
                  <a:gd name="connsiteY7" fmla="*/ 112024 h 366622"/>
                  <a:gd name="connsiteX8" fmla="*/ 20368 w 366622"/>
                  <a:gd name="connsiteY8" fmla="*/ 254599 h 366622"/>
                  <a:gd name="connsiteX9" fmla="*/ 15276 w 366622"/>
                  <a:gd name="connsiteY9" fmla="*/ 254599 h 366622"/>
                  <a:gd name="connsiteX10" fmla="*/ 0 w 366622"/>
                  <a:gd name="connsiteY10" fmla="*/ 269875 h 366622"/>
                  <a:gd name="connsiteX11" fmla="*/ 15276 w 366622"/>
                  <a:gd name="connsiteY11" fmla="*/ 285151 h 366622"/>
                  <a:gd name="connsiteX12" fmla="*/ 20368 w 366622"/>
                  <a:gd name="connsiteY12" fmla="*/ 285151 h 366622"/>
                  <a:gd name="connsiteX13" fmla="*/ 20368 w 366622"/>
                  <a:gd name="connsiteY13" fmla="*/ 346254 h 366622"/>
                  <a:gd name="connsiteX14" fmla="*/ 40736 w 366622"/>
                  <a:gd name="connsiteY14" fmla="*/ 366623 h 366622"/>
                  <a:gd name="connsiteX15" fmla="*/ 346254 w 366622"/>
                  <a:gd name="connsiteY15" fmla="*/ 366623 h 366622"/>
                  <a:gd name="connsiteX16" fmla="*/ 366623 w 366622"/>
                  <a:gd name="connsiteY16" fmla="*/ 346254 h 366622"/>
                  <a:gd name="connsiteX17" fmla="*/ 366623 w 366622"/>
                  <a:gd name="connsiteY17" fmla="*/ 20368 h 366622"/>
                  <a:gd name="connsiteX18" fmla="*/ 346254 w 366622"/>
                  <a:gd name="connsiteY18" fmla="*/ 0 h 366622"/>
                  <a:gd name="connsiteX19" fmla="*/ 336071 w 366622"/>
                  <a:gd name="connsiteY19" fmla="*/ 336071 h 366622"/>
                  <a:gd name="connsiteX20" fmla="*/ 50920 w 366622"/>
                  <a:gd name="connsiteY20" fmla="*/ 336071 h 366622"/>
                  <a:gd name="connsiteX21" fmla="*/ 50920 w 366622"/>
                  <a:gd name="connsiteY21" fmla="*/ 285151 h 366622"/>
                  <a:gd name="connsiteX22" fmla="*/ 56012 w 366622"/>
                  <a:gd name="connsiteY22" fmla="*/ 285151 h 366622"/>
                  <a:gd name="connsiteX23" fmla="*/ 71288 w 366622"/>
                  <a:gd name="connsiteY23" fmla="*/ 269875 h 366622"/>
                  <a:gd name="connsiteX24" fmla="*/ 56012 w 366622"/>
                  <a:gd name="connsiteY24" fmla="*/ 254599 h 366622"/>
                  <a:gd name="connsiteX25" fmla="*/ 50920 w 366622"/>
                  <a:gd name="connsiteY25" fmla="*/ 254599 h 366622"/>
                  <a:gd name="connsiteX26" fmla="*/ 50920 w 366622"/>
                  <a:gd name="connsiteY26" fmla="*/ 112024 h 366622"/>
                  <a:gd name="connsiteX27" fmla="*/ 56012 w 366622"/>
                  <a:gd name="connsiteY27" fmla="*/ 112024 h 366622"/>
                  <a:gd name="connsiteX28" fmla="*/ 71288 w 366622"/>
                  <a:gd name="connsiteY28" fmla="*/ 96748 h 366622"/>
                  <a:gd name="connsiteX29" fmla="*/ 56012 w 366622"/>
                  <a:gd name="connsiteY29" fmla="*/ 81472 h 366622"/>
                  <a:gd name="connsiteX30" fmla="*/ 50920 w 366622"/>
                  <a:gd name="connsiteY30" fmla="*/ 81472 h 366622"/>
                  <a:gd name="connsiteX31" fmla="*/ 50920 w 366622"/>
                  <a:gd name="connsiteY31" fmla="*/ 30552 h 366622"/>
                  <a:gd name="connsiteX32" fmla="*/ 336071 w 366622"/>
                  <a:gd name="connsiteY32" fmla="*/ 30552 h 36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66622" h="366622">
                    <a:moveTo>
                      <a:pt x="346254" y="0"/>
                    </a:moveTo>
                    <a:lnTo>
                      <a:pt x="40736" y="0"/>
                    </a:lnTo>
                    <a:cubicBezTo>
                      <a:pt x="29487" y="0"/>
                      <a:pt x="20368" y="9119"/>
                      <a:pt x="20368" y="20368"/>
                    </a:cubicBezTo>
                    <a:lnTo>
                      <a:pt x="20368" y="81472"/>
                    </a:lnTo>
                    <a:lnTo>
                      <a:pt x="15276" y="81472"/>
                    </a:lnTo>
                    <a:cubicBezTo>
                      <a:pt x="6839" y="81472"/>
                      <a:pt x="0" y="88311"/>
                      <a:pt x="0" y="96748"/>
                    </a:cubicBezTo>
                    <a:cubicBezTo>
                      <a:pt x="0" y="105184"/>
                      <a:pt x="6839" y="112024"/>
                      <a:pt x="15276" y="112024"/>
                    </a:cubicBezTo>
                    <a:lnTo>
                      <a:pt x="20368" y="112024"/>
                    </a:lnTo>
                    <a:lnTo>
                      <a:pt x="20368" y="254599"/>
                    </a:lnTo>
                    <a:lnTo>
                      <a:pt x="15276" y="254599"/>
                    </a:lnTo>
                    <a:cubicBezTo>
                      <a:pt x="6839" y="254599"/>
                      <a:pt x="0" y="261438"/>
                      <a:pt x="0" y="269875"/>
                    </a:cubicBezTo>
                    <a:cubicBezTo>
                      <a:pt x="0" y="278311"/>
                      <a:pt x="6839" y="285151"/>
                      <a:pt x="15276" y="285151"/>
                    </a:cubicBezTo>
                    <a:lnTo>
                      <a:pt x="20368" y="285151"/>
                    </a:lnTo>
                    <a:lnTo>
                      <a:pt x="20368" y="346254"/>
                    </a:lnTo>
                    <a:cubicBezTo>
                      <a:pt x="20368" y="357503"/>
                      <a:pt x="29487" y="366623"/>
                      <a:pt x="40736" y="366623"/>
                    </a:cubicBezTo>
                    <a:lnTo>
                      <a:pt x="346254" y="366623"/>
                    </a:lnTo>
                    <a:cubicBezTo>
                      <a:pt x="357503" y="366623"/>
                      <a:pt x="366623" y="357503"/>
                      <a:pt x="366623" y="346254"/>
                    </a:cubicBezTo>
                    <a:lnTo>
                      <a:pt x="366623" y="20368"/>
                    </a:lnTo>
                    <a:cubicBezTo>
                      <a:pt x="366623" y="9119"/>
                      <a:pt x="357503" y="0"/>
                      <a:pt x="346254" y="0"/>
                    </a:cubicBezTo>
                    <a:close/>
                    <a:moveTo>
                      <a:pt x="336071" y="336071"/>
                    </a:moveTo>
                    <a:lnTo>
                      <a:pt x="50920" y="336071"/>
                    </a:lnTo>
                    <a:lnTo>
                      <a:pt x="50920" y="285151"/>
                    </a:lnTo>
                    <a:lnTo>
                      <a:pt x="56012" y="285151"/>
                    </a:lnTo>
                    <a:cubicBezTo>
                      <a:pt x="64448" y="285151"/>
                      <a:pt x="71288" y="278311"/>
                      <a:pt x="71288" y="269875"/>
                    </a:cubicBezTo>
                    <a:cubicBezTo>
                      <a:pt x="71288" y="261438"/>
                      <a:pt x="64448" y="254599"/>
                      <a:pt x="56012" y="254599"/>
                    </a:cubicBezTo>
                    <a:lnTo>
                      <a:pt x="50920" y="254599"/>
                    </a:lnTo>
                    <a:lnTo>
                      <a:pt x="50920" y="112024"/>
                    </a:lnTo>
                    <a:lnTo>
                      <a:pt x="56012" y="112024"/>
                    </a:lnTo>
                    <a:cubicBezTo>
                      <a:pt x="64448" y="112024"/>
                      <a:pt x="71288" y="105184"/>
                      <a:pt x="71288" y="96748"/>
                    </a:cubicBezTo>
                    <a:cubicBezTo>
                      <a:pt x="71288" y="88311"/>
                      <a:pt x="64448" y="81472"/>
                      <a:pt x="56012" y="81472"/>
                    </a:cubicBezTo>
                    <a:lnTo>
                      <a:pt x="50920" y="81472"/>
                    </a:lnTo>
                    <a:lnTo>
                      <a:pt x="50920" y="30552"/>
                    </a:lnTo>
                    <a:lnTo>
                      <a:pt x="336071" y="30552"/>
                    </a:ln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  <p:grpSp>
          <p:nvGrpSpPr>
            <p:cNvPr id="68" name="图形 183"/>
            <p:cNvGrpSpPr/>
            <p:nvPr/>
          </p:nvGrpSpPr>
          <p:grpSpPr>
            <a:xfrm>
              <a:off x="9920605" y="3346450"/>
              <a:ext cx="580390" cy="580390"/>
              <a:chOff x="6141126" y="5154357"/>
              <a:chExt cx="488830" cy="488830"/>
            </a:xfrm>
            <a:solidFill>
              <a:srgbClr val="5B549A"/>
            </a:solidFill>
          </p:grpSpPr>
          <p:sp>
            <p:nvSpPr>
              <p:cNvPr id="69" name="任意多边形: 形状 68"/>
              <p:cNvSpPr/>
              <p:nvPr/>
            </p:nvSpPr>
            <p:spPr>
              <a:xfrm>
                <a:off x="6181861" y="5215460"/>
                <a:ext cx="407358" cy="142575"/>
              </a:xfrm>
              <a:custGeom>
                <a:avLst/>
                <a:gdLst>
                  <a:gd name="connsiteX0" fmla="*/ 254599 w 407358"/>
                  <a:gd name="connsiteY0" fmla="*/ 50920 h 142575"/>
                  <a:gd name="connsiteX1" fmla="*/ 203679 w 407358"/>
                  <a:gd name="connsiteY1" fmla="*/ 0 h 142575"/>
                  <a:gd name="connsiteX2" fmla="*/ 152759 w 407358"/>
                  <a:gd name="connsiteY2" fmla="*/ 50920 h 142575"/>
                  <a:gd name="connsiteX3" fmla="*/ 203679 w 407358"/>
                  <a:gd name="connsiteY3" fmla="*/ 101840 h 142575"/>
                  <a:gd name="connsiteX4" fmla="*/ 254599 w 407358"/>
                  <a:gd name="connsiteY4" fmla="*/ 50920 h 142575"/>
                  <a:gd name="connsiteX5" fmla="*/ 203679 w 407358"/>
                  <a:gd name="connsiteY5" fmla="*/ 71288 h 142575"/>
                  <a:gd name="connsiteX6" fmla="*/ 183311 w 407358"/>
                  <a:gd name="connsiteY6" fmla="*/ 50920 h 142575"/>
                  <a:gd name="connsiteX7" fmla="*/ 203679 w 407358"/>
                  <a:gd name="connsiteY7" fmla="*/ 30552 h 142575"/>
                  <a:gd name="connsiteX8" fmla="*/ 224047 w 407358"/>
                  <a:gd name="connsiteY8" fmla="*/ 50920 h 142575"/>
                  <a:gd name="connsiteX9" fmla="*/ 203679 w 407358"/>
                  <a:gd name="connsiteY9" fmla="*/ 71288 h 142575"/>
                  <a:gd name="connsiteX10" fmla="*/ 101840 w 407358"/>
                  <a:gd name="connsiteY10" fmla="*/ 91656 h 142575"/>
                  <a:gd name="connsiteX11" fmla="*/ 50920 w 407358"/>
                  <a:gd name="connsiteY11" fmla="*/ 40736 h 142575"/>
                  <a:gd name="connsiteX12" fmla="*/ 0 w 407358"/>
                  <a:gd name="connsiteY12" fmla="*/ 91656 h 142575"/>
                  <a:gd name="connsiteX13" fmla="*/ 50920 w 407358"/>
                  <a:gd name="connsiteY13" fmla="*/ 142575 h 142575"/>
                  <a:gd name="connsiteX14" fmla="*/ 101840 w 407358"/>
                  <a:gd name="connsiteY14" fmla="*/ 91656 h 142575"/>
                  <a:gd name="connsiteX15" fmla="*/ 50920 w 407358"/>
                  <a:gd name="connsiteY15" fmla="*/ 112024 h 142575"/>
                  <a:gd name="connsiteX16" fmla="*/ 30552 w 407358"/>
                  <a:gd name="connsiteY16" fmla="*/ 91656 h 142575"/>
                  <a:gd name="connsiteX17" fmla="*/ 50920 w 407358"/>
                  <a:gd name="connsiteY17" fmla="*/ 71288 h 142575"/>
                  <a:gd name="connsiteX18" fmla="*/ 71288 w 407358"/>
                  <a:gd name="connsiteY18" fmla="*/ 91656 h 142575"/>
                  <a:gd name="connsiteX19" fmla="*/ 50920 w 407358"/>
                  <a:gd name="connsiteY19" fmla="*/ 112024 h 142575"/>
                  <a:gd name="connsiteX20" fmla="*/ 407358 w 407358"/>
                  <a:gd name="connsiteY20" fmla="*/ 91656 h 142575"/>
                  <a:gd name="connsiteX21" fmla="*/ 356439 w 407358"/>
                  <a:gd name="connsiteY21" fmla="*/ 40736 h 142575"/>
                  <a:gd name="connsiteX22" fmla="*/ 305519 w 407358"/>
                  <a:gd name="connsiteY22" fmla="*/ 91656 h 142575"/>
                  <a:gd name="connsiteX23" fmla="*/ 356439 w 407358"/>
                  <a:gd name="connsiteY23" fmla="*/ 142575 h 142575"/>
                  <a:gd name="connsiteX24" fmla="*/ 407358 w 407358"/>
                  <a:gd name="connsiteY24" fmla="*/ 91656 h 142575"/>
                  <a:gd name="connsiteX25" fmla="*/ 356439 w 407358"/>
                  <a:gd name="connsiteY25" fmla="*/ 112024 h 142575"/>
                  <a:gd name="connsiteX26" fmla="*/ 336071 w 407358"/>
                  <a:gd name="connsiteY26" fmla="*/ 91656 h 142575"/>
                  <a:gd name="connsiteX27" fmla="*/ 356439 w 407358"/>
                  <a:gd name="connsiteY27" fmla="*/ 71288 h 142575"/>
                  <a:gd name="connsiteX28" fmla="*/ 376806 w 407358"/>
                  <a:gd name="connsiteY28" fmla="*/ 91656 h 142575"/>
                  <a:gd name="connsiteX29" fmla="*/ 356439 w 407358"/>
                  <a:gd name="connsiteY29" fmla="*/ 112024 h 14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07358" h="142575">
                    <a:moveTo>
                      <a:pt x="254599" y="50920"/>
                    </a:moveTo>
                    <a:cubicBezTo>
                      <a:pt x="254599" y="22798"/>
                      <a:pt x="231801" y="0"/>
                      <a:pt x="203679" y="0"/>
                    </a:cubicBezTo>
                    <a:cubicBezTo>
                      <a:pt x="175557" y="0"/>
                      <a:pt x="152759" y="22798"/>
                      <a:pt x="152759" y="50920"/>
                    </a:cubicBezTo>
                    <a:cubicBezTo>
                      <a:pt x="152759" y="79042"/>
                      <a:pt x="175557" y="101840"/>
                      <a:pt x="203679" y="101840"/>
                    </a:cubicBezTo>
                    <a:cubicBezTo>
                      <a:pt x="231801" y="101840"/>
                      <a:pt x="254599" y="79042"/>
                      <a:pt x="254599" y="50920"/>
                    </a:cubicBezTo>
                    <a:close/>
                    <a:moveTo>
                      <a:pt x="203679" y="71288"/>
                    </a:moveTo>
                    <a:cubicBezTo>
                      <a:pt x="192430" y="71288"/>
                      <a:pt x="183311" y="62169"/>
                      <a:pt x="183311" y="50920"/>
                    </a:cubicBezTo>
                    <a:cubicBezTo>
                      <a:pt x="183311" y="39671"/>
                      <a:pt x="192430" y="30552"/>
                      <a:pt x="203679" y="30552"/>
                    </a:cubicBezTo>
                    <a:cubicBezTo>
                      <a:pt x="214928" y="30552"/>
                      <a:pt x="224047" y="39671"/>
                      <a:pt x="224047" y="50920"/>
                    </a:cubicBezTo>
                    <a:cubicBezTo>
                      <a:pt x="224047" y="62169"/>
                      <a:pt x="214928" y="71288"/>
                      <a:pt x="203679" y="71288"/>
                    </a:cubicBezTo>
                    <a:close/>
                    <a:moveTo>
                      <a:pt x="101840" y="91656"/>
                    </a:moveTo>
                    <a:cubicBezTo>
                      <a:pt x="101840" y="63533"/>
                      <a:pt x="79042" y="40736"/>
                      <a:pt x="50920" y="40736"/>
                    </a:cubicBezTo>
                    <a:cubicBezTo>
                      <a:pt x="22798" y="40736"/>
                      <a:pt x="0" y="63533"/>
                      <a:pt x="0" y="91656"/>
                    </a:cubicBezTo>
                    <a:cubicBezTo>
                      <a:pt x="0" y="119778"/>
                      <a:pt x="22798" y="142575"/>
                      <a:pt x="50920" y="142575"/>
                    </a:cubicBezTo>
                    <a:cubicBezTo>
                      <a:pt x="79042" y="142575"/>
                      <a:pt x="101840" y="119778"/>
                      <a:pt x="101840" y="91656"/>
                    </a:cubicBezTo>
                    <a:close/>
                    <a:moveTo>
                      <a:pt x="50920" y="112024"/>
                    </a:moveTo>
                    <a:cubicBezTo>
                      <a:pt x="39671" y="112024"/>
                      <a:pt x="30552" y="102905"/>
                      <a:pt x="30552" y="91656"/>
                    </a:cubicBezTo>
                    <a:cubicBezTo>
                      <a:pt x="30552" y="80407"/>
                      <a:pt x="39671" y="71288"/>
                      <a:pt x="50920" y="71288"/>
                    </a:cubicBezTo>
                    <a:cubicBezTo>
                      <a:pt x="62169" y="71288"/>
                      <a:pt x="71288" y="80407"/>
                      <a:pt x="71288" y="91656"/>
                    </a:cubicBezTo>
                    <a:cubicBezTo>
                      <a:pt x="71288" y="102905"/>
                      <a:pt x="62169" y="112024"/>
                      <a:pt x="50920" y="112024"/>
                    </a:cubicBezTo>
                    <a:close/>
                    <a:moveTo>
                      <a:pt x="407358" y="91656"/>
                    </a:moveTo>
                    <a:cubicBezTo>
                      <a:pt x="407358" y="63533"/>
                      <a:pt x="384561" y="40736"/>
                      <a:pt x="356439" y="40736"/>
                    </a:cubicBezTo>
                    <a:cubicBezTo>
                      <a:pt x="328316" y="40736"/>
                      <a:pt x="305519" y="63533"/>
                      <a:pt x="305519" y="91656"/>
                    </a:cubicBezTo>
                    <a:cubicBezTo>
                      <a:pt x="305519" y="119778"/>
                      <a:pt x="328316" y="142575"/>
                      <a:pt x="356439" y="142575"/>
                    </a:cubicBezTo>
                    <a:cubicBezTo>
                      <a:pt x="384561" y="142575"/>
                      <a:pt x="407358" y="119778"/>
                      <a:pt x="407358" y="91656"/>
                    </a:cubicBezTo>
                    <a:close/>
                    <a:moveTo>
                      <a:pt x="356439" y="112024"/>
                    </a:moveTo>
                    <a:cubicBezTo>
                      <a:pt x="345190" y="112024"/>
                      <a:pt x="336071" y="102905"/>
                      <a:pt x="336071" y="91656"/>
                    </a:cubicBezTo>
                    <a:cubicBezTo>
                      <a:pt x="336071" y="80407"/>
                      <a:pt x="345190" y="71288"/>
                      <a:pt x="356439" y="71288"/>
                    </a:cubicBezTo>
                    <a:cubicBezTo>
                      <a:pt x="367687" y="71288"/>
                      <a:pt x="376806" y="80407"/>
                      <a:pt x="376806" y="91656"/>
                    </a:cubicBezTo>
                    <a:cubicBezTo>
                      <a:pt x="376806" y="102905"/>
                      <a:pt x="367687" y="112024"/>
                      <a:pt x="356439" y="112024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6181861" y="5317300"/>
                <a:ext cx="407358" cy="264782"/>
              </a:xfrm>
              <a:custGeom>
                <a:avLst/>
                <a:gdLst>
                  <a:gd name="connsiteX0" fmla="*/ 318147 w 407358"/>
                  <a:gd name="connsiteY0" fmla="*/ 71491 h 264782"/>
                  <a:gd name="connsiteX1" fmla="*/ 306741 w 407358"/>
                  <a:gd name="connsiteY1" fmla="*/ 137687 h 264782"/>
                  <a:gd name="connsiteX2" fmla="*/ 305519 w 407358"/>
                  <a:gd name="connsiteY2" fmla="*/ 142575 h 264782"/>
                  <a:gd name="connsiteX3" fmla="*/ 305519 w 407358"/>
                  <a:gd name="connsiteY3" fmla="*/ 81472 h 264782"/>
                  <a:gd name="connsiteX4" fmla="*/ 224047 w 407358"/>
                  <a:gd name="connsiteY4" fmla="*/ 0 h 264782"/>
                  <a:gd name="connsiteX5" fmla="*/ 183311 w 407358"/>
                  <a:gd name="connsiteY5" fmla="*/ 0 h 264782"/>
                  <a:gd name="connsiteX6" fmla="*/ 101840 w 407358"/>
                  <a:gd name="connsiteY6" fmla="*/ 81472 h 264782"/>
                  <a:gd name="connsiteX7" fmla="*/ 101840 w 407358"/>
                  <a:gd name="connsiteY7" fmla="*/ 142575 h 264782"/>
                  <a:gd name="connsiteX8" fmla="*/ 101840 w 407358"/>
                  <a:gd name="connsiteY8" fmla="*/ 137687 h 264782"/>
                  <a:gd name="connsiteX9" fmla="*/ 90434 w 407358"/>
                  <a:gd name="connsiteY9" fmla="*/ 71491 h 264782"/>
                  <a:gd name="connsiteX10" fmla="*/ 49698 w 407358"/>
                  <a:gd name="connsiteY10" fmla="*/ 40736 h 264782"/>
                  <a:gd name="connsiteX11" fmla="*/ 40736 w 407358"/>
                  <a:gd name="connsiteY11" fmla="*/ 40736 h 264782"/>
                  <a:gd name="connsiteX12" fmla="*/ 0 w 407358"/>
                  <a:gd name="connsiteY12" fmla="*/ 81472 h 264782"/>
                  <a:gd name="connsiteX13" fmla="*/ 0 w 407358"/>
                  <a:gd name="connsiteY13" fmla="*/ 241563 h 264782"/>
                  <a:gd name="connsiteX14" fmla="*/ 23219 w 407358"/>
                  <a:gd name="connsiteY14" fmla="*/ 264783 h 264782"/>
                  <a:gd name="connsiteX15" fmla="*/ 384139 w 407358"/>
                  <a:gd name="connsiteY15" fmla="*/ 264783 h 264782"/>
                  <a:gd name="connsiteX16" fmla="*/ 407358 w 407358"/>
                  <a:gd name="connsiteY16" fmla="*/ 241563 h 264782"/>
                  <a:gd name="connsiteX17" fmla="*/ 407358 w 407358"/>
                  <a:gd name="connsiteY17" fmla="*/ 81472 h 264782"/>
                  <a:gd name="connsiteX18" fmla="*/ 366623 w 407358"/>
                  <a:gd name="connsiteY18" fmla="*/ 40736 h 264782"/>
                  <a:gd name="connsiteX19" fmla="*/ 357661 w 407358"/>
                  <a:gd name="connsiteY19" fmla="*/ 40736 h 264782"/>
                  <a:gd name="connsiteX20" fmla="*/ 318147 w 407358"/>
                  <a:gd name="connsiteY20" fmla="*/ 71491 h 264782"/>
                  <a:gd name="connsiteX21" fmla="*/ 132391 w 407358"/>
                  <a:gd name="connsiteY21" fmla="*/ 81472 h 264782"/>
                  <a:gd name="connsiteX22" fmla="*/ 183311 w 407358"/>
                  <a:gd name="connsiteY22" fmla="*/ 30552 h 264782"/>
                  <a:gd name="connsiteX23" fmla="*/ 224047 w 407358"/>
                  <a:gd name="connsiteY23" fmla="*/ 30552 h 264782"/>
                  <a:gd name="connsiteX24" fmla="*/ 274967 w 407358"/>
                  <a:gd name="connsiteY24" fmla="*/ 81472 h 264782"/>
                  <a:gd name="connsiteX25" fmla="*/ 274967 w 407358"/>
                  <a:gd name="connsiteY25" fmla="*/ 142575 h 264782"/>
                  <a:gd name="connsiteX26" fmla="*/ 132391 w 407358"/>
                  <a:gd name="connsiteY26" fmla="*/ 142575 h 264782"/>
                  <a:gd name="connsiteX27" fmla="*/ 30552 w 407358"/>
                  <a:gd name="connsiteY27" fmla="*/ 81472 h 264782"/>
                  <a:gd name="connsiteX28" fmla="*/ 40736 w 407358"/>
                  <a:gd name="connsiteY28" fmla="*/ 71288 h 264782"/>
                  <a:gd name="connsiteX29" fmla="*/ 49698 w 407358"/>
                  <a:gd name="connsiteY29" fmla="*/ 71288 h 264782"/>
                  <a:gd name="connsiteX30" fmla="*/ 59474 w 407358"/>
                  <a:gd name="connsiteY30" fmla="*/ 79028 h 264782"/>
                  <a:gd name="connsiteX31" fmla="*/ 70269 w 407358"/>
                  <a:gd name="connsiteY31" fmla="*/ 142575 h 264782"/>
                  <a:gd name="connsiteX32" fmla="*/ 30552 w 407358"/>
                  <a:gd name="connsiteY32" fmla="*/ 142575 h 264782"/>
                  <a:gd name="connsiteX33" fmla="*/ 376806 w 407358"/>
                  <a:gd name="connsiteY33" fmla="*/ 234231 h 264782"/>
                  <a:gd name="connsiteX34" fmla="*/ 30552 w 407358"/>
                  <a:gd name="connsiteY34" fmla="*/ 234231 h 264782"/>
                  <a:gd name="connsiteX35" fmla="*/ 30552 w 407358"/>
                  <a:gd name="connsiteY35" fmla="*/ 173127 h 264782"/>
                  <a:gd name="connsiteX36" fmla="*/ 376806 w 407358"/>
                  <a:gd name="connsiteY36" fmla="*/ 173127 h 264782"/>
                  <a:gd name="connsiteX37" fmla="*/ 376806 w 407358"/>
                  <a:gd name="connsiteY37" fmla="*/ 81472 h 264782"/>
                  <a:gd name="connsiteX38" fmla="*/ 376806 w 407358"/>
                  <a:gd name="connsiteY38" fmla="*/ 142575 h 264782"/>
                  <a:gd name="connsiteX39" fmla="*/ 337089 w 407358"/>
                  <a:gd name="connsiteY39" fmla="*/ 142575 h 264782"/>
                  <a:gd name="connsiteX40" fmla="*/ 347884 w 407358"/>
                  <a:gd name="connsiteY40" fmla="*/ 79028 h 264782"/>
                  <a:gd name="connsiteX41" fmla="*/ 357661 w 407358"/>
                  <a:gd name="connsiteY41" fmla="*/ 71288 h 264782"/>
                  <a:gd name="connsiteX42" fmla="*/ 366623 w 407358"/>
                  <a:gd name="connsiteY42" fmla="*/ 71288 h 264782"/>
                  <a:gd name="connsiteX43" fmla="*/ 376806 w 407358"/>
                  <a:gd name="connsiteY43" fmla="*/ 81472 h 26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07358" h="264782">
                    <a:moveTo>
                      <a:pt x="318147" y="71491"/>
                    </a:moveTo>
                    <a:lnTo>
                      <a:pt x="306741" y="137687"/>
                    </a:lnTo>
                    <a:cubicBezTo>
                      <a:pt x="306233" y="139290"/>
                      <a:pt x="305825" y="140922"/>
                      <a:pt x="305519" y="142575"/>
                    </a:cubicBezTo>
                    <a:lnTo>
                      <a:pt x="305519" y="81472"/>
                    </a:lnTo>
                    <a:cubicBezTo>
                      <a:pt x="305519" y="36476"/>
                      <a:pt x="269043" y="0"/>
                      <a:pt x="224047" y="0"/>
                    </a:cubicBezTo>
                    <a:lnTo>
                      <a:pt x="183311" y="0"/>
                    </a:lnTo>
                    <a:cubicBezTo>
                      <a:pt x="138316" y="0"/>
                      <a:pt x="101840" y="36476"/>
                      <a:pt x="101840" y="81472"/>
                    </a:cubicBezTo>
                    <a:lnTo>
                      <a:pt x="101840" y="142575"/>
                    </a:lnTo>
                    <a:cubicBezTo>
                      <a:pt x="101937" y="140947"/>
                      <a:pt x="101937" y="139315"/>
                      <a:pt x="101840" y="137687"/>
                    </a:cubicBezTo>
                    <a:lnTo>
                      <a:pt x="90434" y="71491"/>
                    </a:lnTo>
                    <a:cubicBezTo>
                      <a:pt x="85757" y="52949"/>
                      <a:pt x="68812" y="40155"/>
                      <a:pt x="49698" y="40736"/>
                    </a:cubicBezTo>
                    <a:lnTo>
                      <a:pt x="40736" y="40736"/>
                    </a:lnTo>
                    <a:cubicBezTo>
                      <a:pt x="18238" y="40736"/>
                      <a:pt x="0" y="58974"/>
                      <a:pt x="0" y="81472"/>
                    </a:cubicBezTo>
                    <a:lnTo>
                      <a:pt x="0" y="241563"/>
                    </a:lnTo>
                    <a:cubicBezTo>
                      <a:pt x="0" y="254387"/>
                      <a:pt x="10396" y="264783"/>
                      <a:pt x="23219" y="264783"/>
                    </a:cubicBezTo>
                    <a:lnTo>
                      <a:pt x="384139" y="264783"/>
                    </a:lnTo>
                    <a:cubicBezTo>
                      <a:pt x="396963" y="264783"/>
                      <a:pt x="407358" y="254387"/>
                      <a:pt x="407358" y="241563"/>
                    </a:cubicBezTo>
                    <a:lnTo>
                      <a:pt x="407358" y="81472"/>
                    </a:lnTo>
                    <a:cubicBezTo>
                      <a:pt x="407358" y="58974"/>
                      <a:pt x="389120" y="40736"/>
                      <a:pt x="366623" y="40736"/>
                    </a:cubicBezTo>
                    <a:lnTo>
                      <a:pt x="357661" y="40736"/>
                    </a:lnTo>
                    <a:cubicBezTo>
                      <a:pt x="339000" y="40727"/>
                      <a:pt x="322719" y="53399"/>
                      <a:pt x="318147" y="71491"/>
                    </a:cubicBezTo>
                    <a:close/>
                    <a:moveTo>
                      <a:pt x="132391" y="81472"/>
                    </a:moveTo>
                    <a:cubicBezTo>
                      <a:pt x="132391" y="53349"/>
                      <a:pt x="155189" y="30552"/>
                      <a:pt x="183311" y="30552"/>
                    </a:cubicBezTo>
                    <a:lnTo>
                      <a:pt x="224047" y="30552"/>
                    </a:lnTo>
                    <a:cubicBezTo>
                      <a:pt x="252169" y="30552"/>
                      <a:pt x="274967" y="53349"/>
                      <a:pt x="274967" y="81472"/>
                    </a:cubicBezTo>
                    <a:lnTo>
                      <a:pt x="274967" y="142575"/>
                    </a:lnTo>
                    <a:lnTo>
                      <a:pt x="132391" y="142575"/>
                    </a:lnTo>
                    <a:close/>
                    <a:moveTo>
                      <a:pt x="30552" y="81472"/>
                    </a:moveTo>
                    <a:cubicBezTo>
                      <a:pt x="30552" y="75847"/>
                      <a:pt x="35111" y="71288"/>
                      <a:pt x="40736" y="71288"/>
                    </a:cubicBezTo>
                    <a:lnTo>
                      <a:pt x="49698" y="71288"/>
                    </a:lnTo>
                    <a:cubicBezTo>
                      <a:pt x="54366" y="71264"/>
                      <a:pt x="58426" y="74479"/>
                      <a:pt x="59474" y="79028"/>
                    </a:cubicBezTo>
                    <a:lnTo>
                      <a:pt x="70269" y="142575"/>
                    </a:lnTo>
                    <a:lnTo>
                      <a:pt x="30552" y="142575"/>
                    </a:lnTo>
                    <a:close/>
                    <a:moveTo>
                      <a:pt x="376806" y="234231"/>
                    </a:moveTo>
                    <a:lnTo>
                      <a:pt x="30552" y="234231"/>
                    </a:lnTo>
                    <a:lnTo>
                      <a:pt x="30552" y="173127"/>
                    </a:lnTo>
                    <a:lnTo>
                      <a:pt x="376806" y="173127"/>
                    </a:lnTo>
                    <a:close/>
                    <a:moveTo>
                      <a:pt x="376806" y="81472"/>
                    </a:moveTo>
                    <a:lnTo>
                      <a:pt x="376806" y="142575"/>
                    </a:lnTo>
                    <a:lnTo>
                      <a:pt x="337089" y="142575"/>
                    </a:lnTo>
                    <a:lnTo>
                      <a:pt x="347884" y="79028"/>
                    </a:lnTo>
                    <a:cubicBezTo>
                      <a:pt x="348932" y="74479"/>
                      <a:pt x="352993" y="71264"/>
                      <a:pt x="357661" y="71288"/>
                    </a:cubicBezTo>
                    <a:lnTo>
                      <a:pt x="366623" y="71288"/>
                    </a:lnTo>
                    <a:cubicBezTo>
                      <a:pt x="372247" y="71288"/>
                      <a:pt x="376806" y="75847"/>
                      <a:pt x="376806" y="81472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6370265" y="5368220"/>
                <a:ext cx="30551" cy="71287"/>
              </a:xfrm>
              <a:custGeom>
                <a:avLst/>
                <a:gdLst>
                  <a:gd name="connsiteX0" fmla="*/ 0 w 30551"/>
                  <a:gd name="connsiteY0" fmla="*/ 56012 h 71287"/>
                  <a:gd name="connsiteX1" fmla="*/ 0 w 30551"/>
                  <a:gd name="connsiteY1" fmla="*/ 15276 h 71287"/>
                  <a:gd name="connsiteX2" fmla="*/ 15276 w 30551"/>
                  <a:gd name="connsiteY2" fmla="*/ 0 h 71287"/>
                  <a:gd name="connsiteX3" fmla="*/ 15276 w 30551"/>
                  <a:gd name="connsiteY3" fmla="*/ 0 h 71287"/>
                  <a:gd name="connsiteX4" fmla="*/ 30552 w 30551"/>
                  <a:gd name="connsiteY4" fmla="*/ 15276 h 71287"/>
                  <a:gd name="connsiteX5" fmla="*/ 30552 w 30551"/>
                  <a:gd name="connsiteY5" fmla="*/ 56012 h 71287"/>
                  <a:gd name="connsiteX6" fmla="*/ 15276 w 30551"/>
                  <a:gd name="connsiteY6" fmla="*/ 71288 h 71287"/>
                  <a:gd name="connsiteX7" fmla="*/ 15276 w 30551"/>
                  <a:gd name="connsiteY7" fmla="*/ 71288 h 71287"/>
                  <a:gd name="connsiteX8" fmla="*/ 0 w 30551"/>
                  <a:gd name="connsiteY8" fmla="*/ 56012 h 7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51" h="71287">
                    <a:moveTo>
                      <a:pt x="0" y="56012"/>
                    </a:move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lnTo>
                      <a:pt x="15276" y="0"/>
                    </a:lnTo>
                    <a:cubicBezTo>
                      <a:pt x="25460" y="0"/>
                      <a:pt x="30552" y="5092"/>
                      <a:pt x="30552" y="15276"/>
                    </a:cubicBezTo>
                    <a:lnTo>
                      <a:pt x="30552" y="56012"/>
                    </a:lnTo>
                    <a:cubicBezTo>
                      <a:pt x="30552" y="66196"/>
                      <a:pt x="25460" y="71288"/>
                      <a:pt x="15276" y="71288"/>
                    </a:cubicBezTo>
                    <a:lnTo>
                      <a:pt x="15276" y="71288"/>
                    </a:lnTo>
                    <a:cubicBezTo>
                      <a:pt x="5092" y="71288"/>
                      <a:pt x="0" y="66196"/>
                      <a:pt x="0" y="56012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  <p:grpSp>
          <p:nvGrpSpPr>
            <p:cNvPr id="75" name="图形 244"/>
            <p:cNvGrpSpPr/>
            <p:nvPr/>
          </p:nvGrpSpPr>
          <p:grpSpPr>
            <a:xfrm>
              <a:off x="4434205" y="3407410"/>
              <a:ext cx="580390" cy="580390"/>
              <a:chOff x="6917264" y="4654592"/>
              <a:chExt cx="488830" cy="488830"/>
            </a:xfrm>
            <a:solidFill>
              <a:srgbClr val="5B549A"/>
            </a:solidFill>
          </p:grpSpPr>
          <p:sp>
            <p:nvSpPr>
              <p:cNvPr id="76" name="任意多边形: 形状 75"/>
              <p:cNvSpPr/>
              <p:nvPr/>
            </p:nvSpPr>
            <p:spPr>
              <a:xfrm>
                <a:off x="7100575" y="4960110"/>
                <a:ext cx="122207" cy="30551"/>
              </a:xfrm>
              <a:custGeom>
                <a:avLst/>
                <a:gdLst>
                  <a:gd name="connsiteX0" fmla="*/ 15276 w 122207"/>
                  <a:gd name="connsiteY0" fmla="*/ 0 h 30551"/>
                  <a:gd name="connsiteX1" fmla="*/ 106932 w 122207"/>
                  <a:gd name="connsiteY1" fmla="*/ 0 h 30551"/>
                  <a:gd name="connsiteX2" fmla="*/ 122208 w 122207"/>
                  <a:gd name="connsiteY2" fmla="*/ 15276 h 30551"/>
                  <a:gd name="connsiteX3" fmla="*/ 122208 w 122207"/>
                  <a:gd name="connsiteY3" fmla="*/ 15276 h 30551"/>
                  <a:gd name="connsiteX4" fmla="*/ 106932 w 122207"/>
                  <a:gd name="connsiteY4" fmla="*/ 30552 h 30551"/>
                  <a:gd name="connsiteX5" fmla="*/ 15276 w 122207"/>
                  <a:gd name="connsiteY5" fmla="*/ 30552 h 30551"/>
                  <a:gd name="connsiteX6" fmla="*/ 0 w 122207"/>
                  <a:gd name="connsiteY6" fmla="*/ 15276 h 30551"/>
                  <a:gd name="connsiteX7" fmla="*/ 0 w 122207"/>
                  <a:gd name="connsiteY7" fmla="*/ 15276 h 30551"/>
                  <a:gd name="connsiteX8" fmla="*/ 15276 w 122207"/>
                  <a:gd name="connsiteY8" fmla="*/ 0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07" h="30551">
                    <a:moveTo>
                      <a:pt x="15276" y="0"/>
                    </a:moveTo>
                    <a:lnTo>
                      <a:pt x="106932" y="0"/>
                    </a:lnTo>
                    <a:cubicBezTo>
                      <a:pt x="117116" y="0"/>
                      <a:pt x="122208" y="5092"/>
                      <a:pt x="122208" y="15276"/>
                    </a:cubicBezTo>
                    <a:lnTo>
                      <a:pt x="122208" y="15276"/>
                    </a:lnTo>
                    <a:cubicBezTo>
                      <a:pt x="122208" y="25460"/>
                      <a:pt x="117116" y="30552"/>
                      <a:pt x="106932" y="30552"/>
                    </a:cubicBezTo>
                    <a:lnTo>
                      <a:pt x="15276" y="30552"/>
                    </a:lnTo>
                    <a:cubicBezTo>
                      <a:pt x="5092" y="30552"/>
                      <a:pt x="0" y="25460"/>
                      <a:pt x="0" y="15276"/>
                    </a:cubicBez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6957999" y="4736063"/>
                <a:ext cx="407359" cy="325886"/>
              </a:xfrm>
              <a:custGeom>
                <a:avLst/>
                <a:gdLst>
                  <a:gd name="connsiteX0" fmla="*/ 386991 w 407359"/>
                  <a:gd name="connsiteY0" fmla="*/ 0 h 325886"/>
                  <a:gd name="connsiteX1" fmla="*/ 20368 w 407359"/>
                  <a:gd name="connsiteY1" fmla="*/ 0 h 325886"/>
                  <a:gd name="connsiteX2" fmla="*/ 1 w 407359"/>
                  <a:gd name="connsiteY2" fmla="*/ 20368 h 325886"/>
                  <a:gd name="connsiteX3" fmla="*/ 1 w 407359"/>
                  <a:gd name="connsiteY3" fmla="*/ 305519 h 325886"/>
                  <a:gd name="connsiteX4" fmla="*/ 17924 w 407359"/>
                  <a:gd name="connsiteY4" fmla="*/ 325887 h 325886"/>
                  <a:gd name="connsiteX5" fmla="*/ 389639 w 407359"/>
                  <a:gd name="connsiteY5" fmla="*/ 325887 h 325886"/>
                  <a:gd name="connsiteX6" fmla="*/ 407359 w 407359"/>
                  <a:gd name="connsiteY6" fmla="*/ 305519 h 325886"/>
                  <a:gd name="connsiteX7" fmla="*/ 407359 w 407359"/>
                  <a:gd name="connsiteY7" fmla="*/ 20368 h 325886"/>
                  <a:gd name="connsiteX8" fmla="*/ 386991 w 407359"/>
                  <a:gd name="connsiteY8" fmla="*/ 0 h 325886"/>
                  <a:gd name="connsiteX9" fmla="*/ 363772 w 407359"/>
                  <a:gd name="connsiteY9" fmla="*/ 30552 h 325886"/>
                  <a:gd name="connsiteX10" fmla="*/ 241564 w 407359"/>
                  <a:gd name="connsiteY10" fmla="*/ 132391 h 325886"/>
                  <a:gd name="connsiteX11" fmla="*/ 218141 w 407359"/>
                  <a:gd name="connsiteY11" fmla="*/ 152759 h 325886"/>
                  <a:gd name="connsiteX12" fmla="*/ 203272 w 407359"/>
                  <a:gd name="connsiteY12" fmla="*/ 165184 h 325886"/>
                  <a:gd name="connsiteX13" fmla="*/ 188404 w 407359"/>
                  <a:gd name="connsiteY13" fmla="*/ 152759 h 325886"/>
                  <a:gd name="connsiteX14" fmla="*/ 164981 w 407359"/>
                  <a:gd name="connsiteY14" fmla="*/ 132391 h 325886"/>
                  <a:gd name="connsiteX15" fmla="*/ 42773 w 407359"/>
                  <a:gd name="connsiteY15" fmla="*/ 30552 h 325886"/>
                  <a:gd name="connsiteX16" fmla="*/ 30552 w 407359"/>
                  <a:gd name="connsiteY16" fmla="*/ 59474 h 325886"/>
                  <a:gd name="connsiteX17" fmla="*/ 143798 w 407359"/>
                  <a:gd name="connsiteY17" fmla="*/ 153778 h 325886"/>
                  <a:gd name="connsiteX18" fmla="*/ 30552 w 407359"/>
                  <a:gd name="connsiteY18" fmla="*/ 268857 h 325886"/>
                  <a:gd name="connsiteX19" fmla="*/ 47458 w 407359"/>
                  <a:gd name="connsiteY19" fmla="*/ 295335 h 325886"/>
                  <a:gd name="connsiteX20" fmla="*/ 167425 w 407359"/>
                  <a:gd name="connsiteY20" fmla="*/ 173127 h 325886"/>
                  <a:gd name="connsiteX21" fmla="*/ 190644 w 407359"/>
                  <a:gd name="connsiteY21" fmla="*/ 193495 h 325886"/>
                  <a:gd name="connsiteX22" fmla="*/ 216715 w 407359"/>
                  <a:gd name="connsiteY22" fmla="*/ 193495 h 325886"/>
                  <a:gd name="connsiteX23" fmla="*/ 239935 w 407359"/>
                  <a:gd name="connsiteY23" fmla="*/ 173127 h 325886"/>
                  <a:gd name="connsiteX24" fmla="*/ 359902 w 407359"/>
                  <a:gd name="connsiteY24" fmla="*/ 295335 h 325886"/>
                  <a:gd name="connsiteX25" fmla="*/ 263561 w 407359"/>
                  <a:gd name="connsiteY25" fmla="*/ 153778 h 325886"/>
                  <a:gd name="connsiteX26" fmla="*/ 376807 w 407359"/>
                  <a:gd name="connsiteY26" fmla="*/ 59474 h 325886"/>
                  <a:gd name="connsiteX27" fmla="*/ 376807 w 407359"/>
                  <a:gd name="connsiteY27" fmla="*/ 268857 h 32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07359" h="325886">
                    <a:moveTo>
                      <a:pt x="386991" y="0"/>
                    </a:moveTo>
                    <a:lnTo>
                      <a:pt x="20368" y="0"/>
                    </a:lnTo>
                    <a:cubicBezTo>
                      <a:pt x="9120" y="0"/>
                      <a:pt x="1" y="9119"/>
                      <a:pt x="1" y="20368"/>
                    </a:cubicBezTo>
                    <a:lnTo>
                      <a:pt x="1" y="305519"/>
                    </a:lnTo>
                    <a:cubicBezTo>
                      <a:pt x="-74" y="315878"/>
                      <a:pt x="7639" y="324644"/>
                      <a:pt x="17924" y="325887"/>
                    </a:cubicBezTo>
                    <a:lnTo>
                      <a:pt x="389639" y="325887"/>
                    </a:lnTo>
                    <a:cubicBezTo>
                      <a:pt x="399843" y="324549"/>
                      <a:pt x="407446" y="315810"/>
                      <a:pt x="407359" y="305519"/>
                    </a:cubicBezTo>
                    <a:lnTo>
                      <a:pt x="407359" y="20368"/>
                    </a:lnTo>
                    <a:cubicBezTo>
                      <a:pt x="407359" y="9119"/>
                      <a:pt x="398240" y="0"/>
                      <a:pt x="386991" y="0"/>
                    </a:cubicBezTo>
                    <a:close/>
                    <a:moveTo>
                      <a:pt x="363772" y="30552"/>
                    </a:moveTo>
                    <a:lnTo>
                      <a:pt x="241564" y="132391"/>
                    </a:lnTo>
                    <a:lnTo>
                      <a:pt x="218141" y="152759"/>
                    </a:lnTo>
                    <a:lnTo>
                      <a:pt x="203272" y="165184"/>
                    </a:lnTo>
                    <a:lnTo>
                      <a:pt x="188404" y="152759"/>
                    </a:lnTo>
                    <a:lnTo>
                      <a:pt x="164981" y="132391"/>
                    </a:lnTo>
                    <a:lnTo>
                      <a:pt x="42773" y="30552"/>
                    </a:lnTo>
                    <a:close/>
                    <a:moveTo>
                      <a:pt x="30552" y="59474"/>
                    </a:moveTo>
                    <a:lnTo>
                      <a:pt x="143798" y="153778"/>
                    </a:lnTo>
                    <a:lnTo>
                      <a:pt x="30552" y="268857"/>
                    </a:lnTo>
                    <a:close/>
                    <a:moveTo>
                      <a:pt x="47458" y="295335"/>
                    </a:moveTo>
                    <a:lnTo>
                      <a:pt x="167425" y="173127"/>
                    </a:lnTo>
                    <a:lnTo>
                      <a:pt x="190644" y="193495"/>
                    </a:lnTo>
                    <a:cubicBezTo>
                      <a:pt x="198196" y="199786"/>
                      <a:pt x="209163" y="199786"/>
                      <a:pt x="216715" y="193495"/>
                    </a:cubicBezTo>
                    <a:lnTo>
                      <a:pt x="239935" y="173127"/>
                    </a:lnTo>
                    <a:lnTo>
                      <a:pt x="359902" y="295335"/>
                    </a:lnTo>
                    <a:close/>
                    <a:moveTo>
                      <a:pt x="263561" y="153778"/>
                    </a:moveTo>
                    <a:lnTo>
                      <a:pt x="376807" y="59474"/>
                    </a:lnTo>
                    <a:lnTo>
                      <a:pt x="376807" y="268857"/>
                    </a:ln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  <p:grpSp>
          <p:nvGrpSpPr>
            <p:cNvPr id="78" name="图形 249"/>
            <p:cNvGrpSpPr/>
            <p:nvPr/>
          </p:nvGrpSpPr>
          <p:grpSpPr>
            <a:xfrm>
              <a:off x="7128510" y="3371215"/>
              <a:ext cx="580390" cy="580390"/>
              <a:chOff x="6917264" y="4165762"/>
              <a:chExt cx="488830" cy="488830"/>
            </a:xfrm>
            <a:solidFill>
              <a:srgbClr val="5B549A"/>
            </a:solidFill>
          </p:grpSpPr>
          <p:sp>
            <p:nvSpPr>
              <p:cNvPr id="79" name="任意多边形: 形状 78"/>
              <p:cNvSpPr/>
              <p:nvPr/>
            </p:nvSpPr>
            <p:spPr>
              <a:xfrm>
                <a:off x="7182046" y="4226865"/>
                <a:ext cx="122207" cy="366622"/>
              </a:xfrm>
              <a:custGeom>
                <a:avLst/>
                <a:gdLst>
                  <a:gd name="connsiteX0" fmla="*/ 0 w 122207"/>
                  <a:gd name="connsiteY0" fmla="*/ 305519 h 366622"/>
                  <a:gd name="connsiteX1" fmla="*/ 61104 w 122207"/>
                  <a:gd name="connsiteY1" fmla="*/ 366623 h 366622"/>
                  <a:gd name="connsiteX2" fmla="*/ 122208 w 122207"/>
                  <a:gd name="connsiteY2" fmla="*/ 305519 h 366622"/>
                  <a:gd name="connsiteX3" fmla="*/ 61104 w 122207"/>
                  <a:gd name="connsiteY3" fmla="*/ 244415 h 366622"/>
                  <a:gd name="connsiteX4" fmla="*/ 0 w 122207"/>
                  <a:gd name="connsiteY4" fmla="*/ 305519 h 366622"/>
                  <a:gd name="connsiteX5" fmla="*/ 91656 w 122207"/>
                  <a:gd name="connsiteY5" fmla="*/ 305519 h 366622"/>
                  <a:gd name="connsiteX6" fmla="*/ 61104 w 122207"/>
                  <a:gd name="connsiteY6" fmla="*/ 336071 h 366622"/>
                  <a:gd name="connsiteX7" fmla="*/ 30552 w 122207"/>
                  <a:gd name="connsiteY7" fmla="*/ 305519 h 366622"/>
                  <a:gd name="connsiteX8" fmla="*/ 61104 w 122207"/>
                  <a:gd name="connsiteY8" fmla="*/ 274967 h 366622"/>
                  <a:gd name="connsiteX9" fmla="*/ 91656 w 122207"/>
                  <a:gd name="connsiteY9" fmla="*/ 305519 h 366622"/>
                  <a:gd name="connsiteX10" fmla="*/ 0 w 122207"/>
                  <a:gd name="connsiteY10" fmla="*/ 61104 h 366622"/>
                  <a:gd name="connsiteX11" fmla="*/ 61104 w 122207"/>
                  <a:gd name="connsiteY11" fmla="*/ 122208 h 366622"/>
                  <a:gd name="connsiteX12" fmla="*/ 122208 w 122207"/>
                  <a:gd name="connsiteY12" fmla="*/ 61104 h 366622"/>
                  <a:gd name="connsiteX13" fmla="*/ 61104 w 122207"/>
                  <a:gd name="connsiteY13" fmla="*/ 0 h 366622"/>
                  <a:gd name="connsiteX14" fmla="*/ 0 w 122207"/>
                  <a:gd name="connsiteY14" fmla="*/ 61104 h 366622"/>
                  <a:gd name="connsiteX15" fmla="*/ 91656 w 122207"/>
                  <a:gd name="connsiteY15" fmla="*/ 61104 h 366622"/>
                  <a:gd name="connsiteX16" fmla="*/ 61104 w 122207"/>
                  <a:gd name="connsiteY16" fmla="*/ 91656 h 366622"/>
                  <a:gd name="connsiteX17" fmla="*/ 30552 w 122207"/>
                  <a:gd name="connsiteY17" fmla="*/ 61104 h 366622"/>
                  <a:gd name="connsiteX18" fmla="*/ 61104 w 122207"/>
                  <a:gd name="connsiteY18" fmla="*/ 30552 h 366622"/>
                  <a:gd name="connsiteX19" fmla="*/ 91656 w 122207"/>
                  <a:gd name="connsiteY19" fmla="*/ 61104 h 36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2207" h="366622">
                    <a:moveTo>
                      <a:pt x="0" y="305519"/>
                    </a:moveTo>
                    <a:cubicBezTo>
                      <a:pt x="0" y="339265"/>
                      <a:pt x="27357" y="366623"/>
                      <a:pt x="61104" y="366623"/>
                    </a:cubicBezTo>
                    <a:cubicBezTo>
                      <a:pt x="94850" y="366623"/>
                      <a:pt x="122208" y="339265"/>
                      <a:pt x="122208" y="305519"/>
                    </a:cubicBezTo>
                    <a:cubicBezTo>
                      <a:pt x="122208" y="271772"/>
                      <a:pt x="94850" y="244415"/>
                      <a:pt x="61104" y="244415"/>
                    </a:cubicBezTo>
                    <a:cubicBezTo>
                      <a:pt x="27357" y="244415"/>
                      <a:pt x="0" y="271772"/>
                      <a:pt x="0" y="305519"/>
                    </a:cubicBezTo>
                    <a:close/>
                    <a:moveTo>
                      <a:pt x="91656" y="305519"/>
                    </a:moveTo>
                    <a:cubicBezTo>
                      <a:pt x="91656" y="322392"/>
                      <a:pt x="77977" y="336071"/>
                      <a:pt x="61104" y="336071"/>
                    </a:cubicBezTo>
                    <a:cubicBezTo>
                      <a:pt x="44230" y="336071"/>
                      <a:pt x="30552" y="322392"/>
                      <a:pt x="30552" y="305519"/>
                    </a:cubicBezTo>
                    <a:cubicBezTo>
                      <a:pt x="30552" y="288645"/>
                      <a:pt x="44230" y="274967"/>
                      <a:pt x="61104" y="274967"/>
                    </a:cubicBezTo>
                    <a:cubicBezTo>
                      <a:pt x="77977" y="274967"/>
                      <a:pt x="91656" y="288645"/>
                      <a:pt x="91656" y="305519"/>
                    </a:cubicBezTo>
                    <a:close/>
                    <a:moveTo>
                      <a:pt x="0" y="61104"/>
                    </a:moveTo>
                    <a:cubicBezTo>
                      <a:pt x="0" y="94850"/>
                      <a:pt x="27357" y="122208"/>
                      <a:pt x="61104" y="122208"/>
                    </a:cubicBezTo>
                    <a:cubicBezTo>
                      <a:pt x="94850" y="122208"/>
                      <a:pt x="122208" y="94850"/>
                      <a:pt x="122208" y="61104"/>
                    </a:cubicBezTo>
                    <a:cubicBezTo>
                      <a:pt x="122208" y="27357"/>
                      <a:pt x="94850" y="0"/>
                      <a:pt x="61104" y="0"/>
                    </a:cubicBezTo>
                    <a:cubicBezTo>
                      <a:pt x="27357" y="0"/>
                      <a:pt x="0" y="27357"/>
                      <a:pt x="0" y="61104"/>
                    </a:cubicBezTo>
                    <a:close/>
                    <a:moveTo>
                      <a:pt x="91656" y="61104"/>
                    </a:moveTo>
                    <a:cubicBezTo>
                      <a:pt x="91656" y="77977"/>
                      <a:pt x="77977" y="91656"/>
                      <a:pt x="61104" y="91656"/>
                    </a:cubicBezTo>
                    <a:cubicBezTo>
                      <a:pt x="44230" y="91656"/>
                      <a:pt x="30552" y="77977"/>
                      <a:pt x="30552" y="61104"/>
                    </a:cubicBezTo>
                    <a:cubicBezTo>
                      <a:pt x="30552" y="44230"/>
                      <a:pt x="44230" y="30552"/>
                      <a:pt x="61104" y="30552"/>
                    </a:cubicBezTo>
                    <a:cubicBezTo>
                      <a:pt x="77977" y="30552"/>
                      <a:pt x="91656" y="44230"/>
                      <a:pt x="91656" y="61104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6978367" y="4517108"/>
                <a:ext cx="224047" cy="30551"/>
              </a:xfrm>
              <a:custGeom>
                <a:avLst/>
                <a:gdLst>
                  <a:gd name="connsiteX0" fmla="*/ 208771 w 224047"/>
                  <a:gd name="connsiteY0" fmla="*/ 30552 h 30551"/>
                  <a:gd name="connsiteX1" fmla="*/ 15276 w 224047"/>
                  <a:gd name="connsiteY1" fmla="*/ 30552 h 30551"/>
                  <a:gd name="connsiteX2" fmla="*/ 0 w 224047"/>
                  <a:gd name="connsiteY2" fmla="*/ 15276 h 30551"/>
                  <a:gd name="connsiteX3" fmla="*/ 0 w 224047"/>
                  <a:gd name="connsiteY3" fmla="*/ 15276 h 30551"/>
                  <a:gd name="connsiteX4" fmla="*/ 15276 w 224047"/>
                  <a:gd name="connsiteY4" fmla="*/ 0 h 30551"/>
                  <a:gd name="connsiteX5" fmla="*/ 208771 w 224047"/>
                  <a:gd name="connsiteY5" fmla="*/ 0 h 30551"/>
                  <a:gd name="connsiteX6" fmla="*/ 224047 w 224047"/>
                  <a:gd name="connsiteY6" fmla="*/ 15276 h 30551"/>
                  <a:gd name="connsiteX7" fmla="*/ 224047 w 224047"/>
                  <a:gd name="connsiteY7" fmla="*/ 15276 h 30551"/>
                  <a:gd name="connsiteX8" fmla="*/ 208771 w 224047"/>
                  <a:gd name="connsiteY8" fmla="*/ 30552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047" h="30551">
                    <a:moveTo>
                      <a:pt x="208771" y="30552"/>
                    </a:moveTo>
                    <a:lnTo>
                      <a:pt x="15276" y="30552"/>
                    </a:lnTo>
                    <a:cubicBezTo>
                      <a:pt x="5092" y="30552"/>
                      <a:pt x="0" y="25460"/>
                      <a:pt x="0" y="15276"/>
                    </a:cubicBez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lnTo>
                      <a:pt x="208771" y="0"/>
                    </a:lnTo>
                    <a:cubicBezTo>
                      <a:pt x="218955" y="0"/>
                      <a:pt x="224047" y="5092"/>
                      <a:pt x="224047" y="15276"/>
                    </a:cubicBezTo>
                    <a:lnTo>
                      <a:pt x="224047" y="15276"/>
                    </a:lnTo>
                    <a:cubicBezTo>
                      <a:pt x="224047" y="25460"/>
                      <a:pt x="218955" y="30552"/>
                      <a:pt x="208771" y="30552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6978367" y="4394901"/>
                <a:ext cx="61103" cy="30551"/>
              </a:xfrm>
              <a:custGeom>
                <a:avLst/>
                <a:gdLst>
                  <a:gd name="connsiteX0" fmla="*/ 45828 w 61103"/>
                  <a:gd name="connsiteY0" fmla="*/ 30552 h 30551"/>
                  <a:gd name="connsiteX1" fmla="*/ 15276 w 61103"/>
                  <a:gd name="connsiteY1" fmla="*/ 30552 h 30551"/>
                  <a:gd name="connsiteX2" fmla="*/ 0 w 61103"/>
                  <a:gd name="connsiteY2" fmla="*/ 15276 h 30551"/>
                  <a:gd name="connsiteX3" fmla="*/ 0 w 61103"/>
                  <a:gd name="connsiteY3" fmla="*/ 15276 h 30551"/>
                  <a:gd name="connsiteX4" fmla="*/ 15276 w 61103"/>
                  <a:gd name="connsiteY4" fmla="*/ 0 h 30551"/>
                  <a:gd name="connsiteX5" fmla="*/ 45828 w 61103"/>
                  <a:gd name="connsiteY5" fmla="*/ 0 h 30551"/>
                  <a:gd name="connsiteX6" fmla="*/ 61104 w 61103"/>
                  <a:gd name="connsiteY6" fmla="*/ 15276 h 30551"/>
                  <a:gd name="connsiteX7" fmla="*/ 61104 w 61103"/>
                  <a:gd name="connsiteY7" fmla="*/ 15276 h 30551"/>
                  <a:gd name="connsiteX8" fmla="*/ 45828 w 61103"/>
                  <a:gd name="connsiteY8" fmla="*/ 30552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03" h="30551">
                    <a:moveTo>
                      <a:pt x="45828" y="30552"/>
                    </a:moveTo>
                    <a:lnTo>
                      <a:pt x="15276" y="30552"/>
                    </a:lnTo>
                    <a:cubicBezTo>
                      <a:pt x="5092" y="30552"/>
                      <a:pt x="0" y="25460"/>
                      <a:pt x="0" y="15276"/>
                    </a:cubicBez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lnTo>
                      <a:pt x="45828" y="0"/>
                    </a:lnTo>
                    <a:cubicBezTo>
                      <a:pt x="56012" y="0"/>
                      <a:pt x="61104" y="5092"/>
                      <a:pt x="61104" y="15276"/>
                    </a:cubicBezTo>
                    <a:lnTo>
                      <a:pt x="61104" y="15276"/>
                    </a:lnTo>
                    <a:cubicBezTo>
                      <a:pt x="61104" y="25460"/>
                      <a:pt x="56012" y="30552"/>
                      <a:pt x="45828" y="30552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7161679" y="4394901"/>
                <a:ext cx="183311" cy="30551"/>
              </a:xfrm>
              <a:custGeom>
                <a:avLst/>
                <a:gdLst>
                  <a:gd name="connsiteX0" fmla="*/ 168035 w 183311"/>
                  <a:gd name="connsiteY0" fmla="*/ 30552 h 30551"/>
                  <a:gd name="connsiteX1" fmla="*/ 15276 w 183311"/>
                  <a:gd name="connsiteY1" fmla="*/ 30552 h 30551"/>
                  <a:gd name="connsiteX2" fmla="*/ 0 w 183311"/>
                  <a:gd name="connsiteY2" fmla="*/ 15276 h 30551"/>
                  <a:gd name="connsiteX3" fmla="*/ 0 w 183311"/>
                  <a:gd name="connsiteY3" fmla="*/ 15276 h 30551"/>
                  <a:gd name="connsiteX4" fmla="*/ 15276 w 183311"/>
                  <a:gd name="connsiteY4" fmla="*/ 0 h 30551"/>
                  <a:gd name="connsiteX5" fmla="*/ 168035 w 183311"/>
                  <a:gd name="connsiteY5" fmla="*/ 0 h 30551"/>
                  <a:gd name="connsiteX6" fmla="*/ 183311 w 183311"/>
                  <a:gd name="connsiteY6" fmla="*/ 15276 h 30551"/>
                  <a:gd name="connsiteX7" fmla="*/ 183311 w 183311"/>
                  <a:gd name="connsiteY7" fmla="*/ 15276 h 30551"/>
                  <a:gd name="connsiteX8" fmla="*/ 168035 w 183311"/>
                  <a:gd name="connsiteY8" fmla="*/ 30552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311" h="30551">
                    <a:moveTo>
                      <a:pt x="168035" y="30552"/>
                    </a:moveTo>
                    <a:lnTo>
                      <a:pt x="15276" y="30552"/>
                    </a:lnTo>
                    <a:cubicBezTo>
                      <a:pt x="5092" y="30552"/>
                      <a:pt x="0" y="25460"/>
                      <a:pt x="0" y="15276"/>
                    </a:cubicBez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lnTo>
                      <a:pt x="168035" y="0"/>
                    </a:lnTo>
                    <a:cubicBezTo>
                      <a:pt x="178219" y="0"/>
                      <a:pt x="183311" y="5092"/>
                      <a:pt x="183311" y="15276"/>
                    </a:cubicBezTo>
                    <a:lnTo>
                      <a:pt x="183311" y="15276"/>
                    </a:lnTo>
                    <a:cubicBezTo>
                      <a:pt x="183311" y="25460"/>
                      <a:pt x="178219" y="30552"/>
                      <a:pt x="168035" y="30552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7283886" y="4517108"/>
                <a:ext cx="61103" cy="30551"/>
              </a:xfrm>
              <a:custGeom>
                <a:avLst/>
                <a:gdLst>
                  <a:gd name="connsiteX0" fmla="*/ 45828 w 61103"/>
                  <a:gd name="connsiteY0" fmla="*/ 30552 h 30551"/>
                  <a:gd name="connsiteX1" fmla="*/ 15276 w 61103"/>
                  <a:gd name="connsiteY1" fmla="*/ 30552 h 30551"/>
                  <a:gd name="connsiteX2" fmla="*/ 0 w 61103"/>
                  <a:gd name="connsiteY2" fmla="*/ 15276 h 30551"/>
                  <a:gd name="connsiteX3" fmla="*/ 0 w 61103"/>
                  <a:gd name="connsiteY3" fmla="*/ 15276 h 30551"/>
                  <a:gd name="connsiteX4" fmla="*/ 15276 w 61103"/>
                  <a:gd name="connsiteY4" fmla="*/ 0 h 30551"/>
                  <a:gd name="connsiteX5" fmla="*/ 45828 w 61103"/>
                  <a:gd name="connsiteY5" fmla="*/ 0 h 30551"/>
                  <a:gd name="connsiteX6" fmla="*/ 61104 w 61103"/>
                  <a:gd name="connsiteY6" fmla="*/ 15276 h 30551"/>
                  <a:gd name="connsiteX7" fmla="*/ 61104 w 61103"/>
                  <a:gd name="connsiteY7" fmla="*/ 15276 h 30551"/>
                  <a:gd name="connsiteX8" fmla="*/ 45828 w 61103"/>
                  <a:gd name="connsiteY8" fmla="*/ 30552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03" h="30551">
                    <a:moveTo>
                      <a:pt x="45828" y="30552"/>
                    </a:moveTo>
                    <a:lnTo>
                      <a:pt x="15276" y="30552"/>
                    </a:lnTo>
                    <a:cubicBezTo>
                      <a:pt x="5092" y="30552"/>
                      <a:pt x="0" y="25460"/>
                      <a:pt x="0" y="15276"/>
                    </a:cubicBez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lnTo>
                      <a:pt x="45828" y="0"/>
                    </a:lnTo>
                    <a:cubicBezTo>
                      <a:pt x="56012" y="0"/>
                      <a:pt x="61104" y="5092"/>
                      <a:pt x="61104" y="15276"/>
                    </a:cubicBezTo>
                    <a:lnTo>
                      <a:pt x="61104" y="15276"/>
                    </a:lnTo>
                    <a:cubicBezTo>
                      <a:pt x="61104" y="25460"/>
                      <a:pt x="56012" y="30552"/>
                      <a:pt x="45828" y="30552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6978367" y="4272693"/>
                <a:ext cx="224047" cy="30551"/>
              </a:xfrm>
              <a:custGeom>
                <a:avLst/>
                <a:gdLst>
                  <a:gd name="connsiteX0" fmla="*/ 208771 w 224047"/>
                  <a:gd name="connsiteY0" fmla="*/ 30552 h 30551"/>
                  <a:gd name="connsiteX1" fmla="*/ 15276 w 224047"/>
                  <a:gd name="connsiteY1" fmla="*/ 30552 h 30551"/>
                  <a:gd name="connsiteX2" fmla="*/ 0 w 224047"/>
                  <a:gd name="connsiteY2" fmla="*/ 15276 h 30551"/>
                  <a:gd name="connsiteX3" fmla="*/ 0 w 224047"/>
                  <a:gd name="connsiteY3" fmla="*/ 15276 h 30551"/>
                  <a:gd name="connsiteX4" fmla="*/ 15276 w 224047"/>
                  <a:gd name="connsiteY4" fmla="*/ 0 h 30551"/>
                  <a:gd name="connsiteX5" fmla="*/ 208771 w 224047"/>
                  <a:gd name="connsiteY5" fmla="*/ 0 h 30551"/>
                  <a:gd name="connsiteX6" fmla="*/ 224047 w 224047"/>
                  <a:gd name="connsiteY6" fmla="*/ 15276 h 30551"/>
                  <a:gd name="connsiteX7" fmla="*/ 224047 w 224047"/>
                  <a:gd name="connsiteY7" fmla="*/ 15276 h 30551"/>
                  <a:gd name="connsiteX8" fmla="*/ 208771 w 224047"/>
                  <a:gd name="connsiteY8" fmla="*/ 30552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047" h="30551">
                    <a:moveTo>
                      <a:pt x="208771" y="30552"/>
                    </a:moveTo>
                    <a:lnTo>
                      <a:pt x="15276" y="30552"/>
                    </a:lnTo>
                    <a:cubicBezTo>
                      <a:pt x="5092" y="30552"/>
                      <a:pt x="0" y="25460"/>
                      <a:pt x="0" y="15276"/>
                    </a:cubicBez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lnTo>
                      <a:pt x="208771" y="0"/>
                    </a:lnTo>
                    <a:cubicBezTo>
                      <a:pt x="218955" y="0"/>
                      <a:pt x="224047" y="5092"/>
                      <a:pt x="224047" y="15276"/>
                    </a:cubicBezTo>
                    <a:lnTo>
                      <a:pt x="224047" y="15276"/>
                    </a:lnTo>
                    <a:cubicBezTo>
                      <a:pt x="224047" y="25460"/>
                      <a:pt x="218955" y="30552"/>
                      <a:pt x="208771" y="30552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7283886" y="4272693"/>
                <a:ext cx="61103" cy="30551"/>
              </a:xfrm>
              <a:custGeom>
                <a:avLst/>
                <a:gdLst>
                  <a:gd name="connsiteX0" fmla="*/ 45828 w 61103"/>
                  <a:gd name="connsiteY0" fmla="*/ 30552 h 30551"/>
                  <a:gd name="connsiteX1" fmla="*/ 15276 w 61103"/>
                  <a:gd name="connsiteY1" fmla="*/ 30552 h 30551"/>
                  <a:gd name="connsiteX2" fmla="*/ 0 w 61103"/>
                  <a:gd name="connsiteY2" fmla="*/ 15276 h 30551"/>
                  <a:gd name="connsiteX3" fmla="*/ 0 w 61103"/>
                  <a:gd name="connsiteY3" fmla="*/ 15276 h 30551"/>
                  <a:gd name="connsiteX4" fmla="*/ 15276 w 61103"/>
                  <a:gd name="connsiteY4" fmla="*/ 0 h 30551"/>
                  <a:gd name="connsiteX5" fmla="*/ 45828 w 61103"/>
                  <a:gd name="connsiteY5" fmla="*/ 0 h 30551"/>
                  <a:gd name="connsiteX6" fmla="*/ 61104 w 61103"/>
                  <a:gd name="connsiteY6" fmla="*/ 15276 h 30551"/>
                  <a:gd name="connsiteX7" fmla="*/ 61104 w 61103"/>
                  <a:gd name="connsiteY7" fmla="*/ 15276 h 30551"/>
                  <a:gd name="connsiteX8" fmla="*/ 45828 w 61103"/>
                  <a:gd name="connsiteY8" fmla="*/ 30552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03" h="30551">
                    <a:moveTo>
                      <a:pt x="45828" y="30552"/>
                    </a:moveTo>
                    <a:lnTo>
                      <a:pt x="15276" y="30552"/>
                    </a:lnTo>
                    <a:cubicBezTo>
                      <a:pt x="5092" y="30552"/>
                      <a:pt x="0" y="25460"/>
                      <a:pt x="0" y="15276"/>
                    </a:cubicBez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lnTo>
                      <a:pt x="45828" y="0"/>
                    </a:lnTo>
                    <a:cubicBezTo>
                      <a:pt x="56012" y="0"/>
                      <a:pt x="61104" y="5092"/>
                      <a:pt x="61104" y="15276"/>
                    </a:cubicBezTo>
                    <a:lnTo>
                      <a:pt x="61104" y="15276"/>
                    </a:lnTo>
                    <a:cubicBezTo>
                      <a:pt x="61104" y="25460"/>
                      <a:pt x="56012" y="30552"/>
                      <a:pt x="45828" y="30552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7019103" y="4349073"/>
                <a:ext cx="122207" cy="122207"/>
              </a:xfrm>
              <a:custGeom>
                <a:avLst/>
                <a:gdLst>
                  <a:gd name="connsiteX0" fmla="*/ 0 w 122207"/>
                  <a:gd name="connsiteY0" fmla="*/ 61104 h 122207"/>
                  <a:gd name="connsiteX1" fmla="*/ 61104 w 122207"/>
                  <a:gd name="connsiteY1" fmla="*/ 122208 h 122207"/>
                  <a:gd name="connsiteX2" fmla="*/ 122208 w 122207"/>
                  <a:gd name="connsiteY2" fmla="*/ 61104 h 122207"/>
                  <a:gd name="connsiteX3" fmla="*/ 61104 w 122207"/>
                  <a:gd name="connsiteY3" fmla="*/ 0 h 122207"/>
                  <a:gd name="connsiteX4" fmla="*/ 0 w 122207"/>
                  <a:gd name="connsiteY4" fmla="*/ 61104 h 122207"/>
                  <a:gd name="connsiteX5" fmla="*/ 91656 w 122207"/>
                  <a:gd name="connsiteY5" fmla="*/ 61104 h 122207"/>
                  <a:gd name="connsiteX6" fmla="*/ 61104 w 122207"/>
                  <a:gd name="connsiteY6" fmla="*/ 91656 h 122207"/>
                  <a:gd name="connsiteX7" fmla="*/ 30552 w 122207"/>
                  <a:gd name="connsiteY7" fmla="*/ 61104 h 122207"/>
                  <a:gd name="connsiteX8" fmla="*/ 61104 w 122207"/>
                  <a:gd name="connsiteY8" fmla="*/ 30552 h 122207"/>
                  <a:gd name="connsiteX9" fmla="*/ 91656 w 122207"/>
                  <a:gd name="connsiteY9" fmla="*/ 61104 h 122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207" h="122207">
                    <a:moveTo>
                      <a:pt x="0" y="61104"/>
                    </a:moveTo>
                    <a:cubicBezTo>
                      <a:pt x="0" y="94850"/>
                      <a:pt x="27357" y="122208"/>
                      <a:pt x="61104" y="122208"/>
                    </a:cubicBezTo>
                    <a:cubicBezTo>
                      <a:pt x="94850" y="122208"/>
                      <a:pt x="122208" y="94850"/>
                      <a:pt x="122208" y="61104"/>
                    </a:cubicBezTo>
                    <a:cubicBezTo>
                      <a:pt x="122208" y="27357"/>
                      <a:pt x="94850" y="0"/>
                      <a:pt x="61104" y="0"/>
                    </a:cubicBezTo>
                    <a:cubicBezTo>
                      <a:pt x="27357" y="0"/>
                      <a:pt x="0" y="27357"/>
                      <a:pt x="0" y="61104"/>
                    </a:cubicBezTo>
                    <a:close/>
                    <a:moveTo>
                      <a:pt x="91656" y="61104"/>
                    </a:moveTo>
                    <a:cubicBezTo>
                      <a:pt x="91656" y="77977"/>
                      <a:pt x="77977" y="91656"/>
                      <a:pt x="61104" y="91656"/>
                    </a:cubicBezTo>
                    <a:cubicBezTo>
                      <a:pt x="44230" y="91656"/>
                      <a:pt x="30552" y="77977"/>
                      <a:pt x="30552" y="61104"/>
                    </a:cubicBezTo>
                    <a:cubicBezTo>
                      <a:pt x="30552" y="44230"/>
                      <a:pt x="44230" y="30552"/>
                      <a:pt x="61104" y="30552"/>
                    </a:cubicBezTo>
                    <a:cubicBezTo>
                      <a:pt x="77977" y="30552"/>
                      <a:pt x="91656" y="44230"/>
                      <a:pt x="91656" y="61104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4" y="0"/>
            <a:ext cx="7079615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05.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推送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——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采用定时任务方式实现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10797" y="1959063"/>
            <a:ext cx="3632720" cy="3842639"/>
            <a:chOff x="310797" y="1976648"/>
            <a:chExt cx="3632720" cy="3842639"/>
          </a:xfrm>
        </p:grpSpPr>
        <p:sp>
          <p:nvSpPr>
            <p:cNvPr id="29" name="任意多边形: 形状 3"/>
            <p:cNvSpPr/>
            <p:nvPr/>
          </p:nvSpPr>
          <p:spPr bwMode="auto">
            <a:xfrm flipV="1">
              <a:off x="895205" y="2867059"/>
              <a:ext cx="2171991" cy="2952228"/>
            </a:xfrm>
            <a:custGeom>
              <a:avLst/>
              <a:gdLst>
                <a:gd name="connsiteX0" fmla="*/ 46915 w 2171991"/>
                <a:gd name="connsiteY0" fmla="*/ 0 h 2364228"/>
                <a:gd name="connsiteX1" fmla="*/ 2125076 w 2171991"/>
                <a:gd name="connsiteY1" fmla="*/ 0 h 2364228"/>
                <a:gd name="connsiteX2" fmla="*/ 2171991 w 2171991"/>
                <a:gd name="connsiteY2" fmla="*/ 46915 h 2364228"/>
                <a:gd name="connsiteX3" fmla="*/ 2171991 w 2171991"/>
                <a:gd name="connsiteY3" fmla="*/ 2060665 h 2364228"/>
                <a:gd name="connsiteX4" fmla="*/ 2125076 w 2171991"/>
                <a:gd name="connsiteY4" fmla="*/ 2107580 h 2364228"/>
                <a:gd name="connsiteX5" fmla="*/ 1234851 w 2171991"/>
                <a:gd name="connsiteY5" fmla="*/ 2107580 h 2364228"/>
                <a:gd name="connsiteX6" fmla="*/ 1085995 w 2171991"/>
                <a:gd name="connsiteY6" fmla="*/ 2364228 h 2364228"/>
                <a:gd name="connsiteX7" fmla="*/ 937139 w 2171991"/>
                <a:gd name="connsiteY7" fmla="*/ 2107580 h 2364228"/>
                <a:gd name="connsiteX8" fmla="*/ 46915 w 2171991"/>
                <a:gd name="connsiteY8" fmla="*/ 2107580 h 2364228"/>
                <a:gd name="connsiteX9" fmla="*/ 0 w 2171991"/>
                <a:gd name="connsiteY9" fmla="*/ 2060665 h 2364228"/>
                <a:gd name="connsiteX10" fmla="*/ 0 w 2171991"/>
                <a:gd name="connsiteY10" fmla="*/ 46915 h 2364228"/>
                <a:gd name="connsiteX11" fmla="*/ 46915 w 2171991"/>
                <a:gd name="connsiteY11" fmla="*/ 0 h 23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1991" h="2364228">
                  <a:moveTo>
                    <a:pt x="46915" y="0"/>
                  </a:moveTo>
                  <a:lnTo>
                    <a:pt x="2125076" y="0"/>
                  </a:lnTo>
                  <a:cubicBezTo>
                    <a:pt x="2150986" y="0"/>
                    <a:pt x="2171991" y="21005"/>
                    <a:pt x="2171991" y="46915"/>
                  </a:cubicBezTo>
                  <a:lnTo>
                    <a:pt x="2171991" y="2060665"/>
                  </a:lnTo>
                  <a:cubicBezTo>
                    <a:pt x="2171991" y="2086575"/>
                    <a:pt x="2150986" y="2107580"/>
                    <a:pt x="2125076" y="2107580"/>
                  </a:cubicBezTo>
                  <a:lnTo>
                    <a:pt x="1234851" y="2107580"/>
                  </a:lnTo>
                  <a:lnTo>
                    <a:pt x="1085995" y="2364228"/>
                  </a:lnTo>
                  <a:lnTo>
                    <a:pt x="937139" y="2107580"/>
                  </a:lnTo>
                  <a:lnTo>
                    <a:pt x="46915" y="2107580"/>
                  </a:lnTo>
                  <a:cubicBezTo>
                    <a:pt x="21005" y="2107580"/>
                    <a:pt x="0" y="2086575"/>
                    <a:pt x="0" y="2060665"/>
                  </a:cubicBezTo>
                  <a:lnTo>
                    <a:pt x="0" y="46915"/>
                  </a:lnTo>
                  <a:cubicBezTo>
                    <a:pt x="0" y="21005"/>
                    <a:pt x="21005" y="0"/>
                    <a:pt x="46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2">
                  <a:lumMod val="2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3" name="Text Box 23"/>
            <p:cNvSpPr txBox="1">
              <a:spLocks noChangeArrowheads="1"/>
            </p:cNvSpPr>
            <p:nvPr/>
          </p:nvSpPr>
          <p:spPr bwMode="auto">
            <a:xfrm>
              <a:off x="1163559" y="4119537"/>
              <a:ext cx="1660733" cy="13828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pPr fontAlgn="auto">
                <a:lnSpc>
                  <a:spcPts val="2200"/>
                </a:lnSpc>
              </a:pPr>
              <a:r>
                <a:rPr lang="zh-CN" altLang="en-US" sz="1400" dirty="0"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采用</a:t>
              </a:r>
              <a:r>
                <a:rPr lang="en-US" altLang="zh-CN" sz="1400" dirty="0" err="1"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springboot</a:t>
              </a:r>
              <a:r>
                <a:rPr lang="zh-CN" altLang="en-US" sz="1400" dirty="0"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自带的定时任务库</a:t>
              </a:r>
              <a:r>
                <a:rPr lang="en-US" altLang="zh-CN" sz="1400" dirty="0" err="1"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quarz</a:t>
              </a:r>
              <a:r>
                <a:rPr lang="zh-CN" altLang="en-US" sz="1400" dirty="0"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，在秒杀前一个小时向用户进行推送</a:t>
              </a:r>
            </a:p>
          </p:txBody>
        </p:sp>
        <p:sp>
          <p:nvSpPr>
            <p:cNvPr id="51" name="矩形: 圆角 26"/>
            <p:cNvSpPr/>
            <p:nvPr/>
          </p:nvSpPr>
          <p:spPr>
            <a:xfrm>
              <a:off x="554582" y="1976648"/>
              <a:ext cx="3072152" cy="475833"/>
            </a:xfrm>
            <a:prstGeom prst="roundRect">
              <a:avLst>
                <a:gd name="adj" fmla="val 50000"/>
              </a:avLst>
            </a:prstGeom>
            <a:solidFill>
              <a:srgbClr val="5B549A"/>
            </a:solidFill>
            <a:ln>
              <a:noFill/>
            </a:ln>
            <a:effectLst>
              <a:outerShdw blurRad="101600" dist="38100" dir="2700000" algn="tl" rotWithShape="0">
                <a:srgbClr val="2E7EA4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10797" y="2002415"/>
              <a:ext cx="3632720" cy="79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PingFang SC"/>
                </a:rPr>
                <a:t>使用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PingFang SC"/>
                </a:rPr>
                <a:t>quarz</a:t>
              </a:r>
              <a:r>
                <a:rPr lang="zh-CN" altLang="en-US" sz="2000" b="1" dirty="0">
                  <a:solidFill>
                    <a:schemeClr val="bg1"/>
                  </a:solidFill>
                  <a:latin typeface="PingFang SC"/>
                </a:rPr>
                <a:t>实现定时推送</a:t>
              </a:r>
              <a:endParaRPr lang="zh-CN" altLang="en-US" sz="2000" b="1" i="0" dirty="0">
                <a:solidFill>
                  <a:schemeClr val="bg1"/>
                </a:solidFill>
                <a:effectLst/>
                <a:latin typeface="PingFang SC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grpSp>
          <p:nvGrpSpPr>
            <p:cNvPr id="63" name="图形 114"/>
            <p:cNvGrpSpPr/>
            <p:nvPr/>
          </p:nvGrpSpPr>
          <p:grpSpPr>
            <a:xfrm>
              <a:off x="1763553" y="3481572"/>
              <a:ext cx="435292" cy="435292"/>
              <a:chOff x="1204933" y="5094002"/>
              <a:chExt cx="366622" cy="366622"/>
            </a:xfrm>
            <a:solidFill>
              <a:srgbClr val="5B549A"/>
            </a:solidFill>
          </p:grpSpPr>
          <p:sp>
            <p:nvSpPr>
              <p:cNvPr id="64" name="任意多边形: 形状 63"/>
              <p:cNvSpPr/>
              <p:nvPr/>
            </p:nvSpPr>
            <p:spPr>
              <a:xfrm>
                <a:off x="1317492" y="5194439"/>
                <a:ext cx="162943" cy="30551"/>
              </a:xfrm>
              <a:custGeom>
                <a:avLst/>
                <a:gdLst>
                  <a:gd name="connsiteX0" fmla="*/ 147667 w 162943"/>
                  <a:gd name="connsiteY0" fmla="*/ 0 h 30551"/>
                  <a:gd name="connsiteX1" fmla="*/ 15276 w 162943"/>
                  <a:gd name="connsiteY1" fmla="*/ 0 h 30551"/>
                  <a:gd name="connsiteX2" fmla="*/ 0 w 162943"/>
                  <a:gd name="connsiteY2" fmla="*/ 15276 h 30551"/>
                  <a:gd name="connsiteX3" fmla="*/ 15276 w 162943"/>
                  <a:gd name="connsiteY3" fmla="*/ 30552 h 30551"/>
                  <a:gd name="connsiteX4" fmla="*/ 147667 w 162943"/>
                  <a:gd name="connsiteY4" fmla="*/ 30552 h 30551"/>
                  <a:gd name="connsiteX5" fmla="*/ 162943 w 162943"/>
                  <a:gd name="connsiteY5" fmla="*/ 15276 h 30551"/>
                  <a:gd name="connsiteX6" fmla="*/ 147667 w 162943"/>
                  <a:gd name="connsiteY6" fmla="*/ 0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943" h="30551">
                    <a:moveTo>
                      <a:pt x="147667" y="0"/>
                    </a:moveTo>
                    <a:lnTo>
                      <a:pt x="15276" y="0"/>
                    </a:lnTo>
                    <a:cubicBezTo>
                      <a:pt x="6839" y="0"/>
                      <a:pt x="0" y="6839"/>
                      <a:pt x="0" y="15276"/>
                    </a:cubicBezTo>
                    <a:cubicBezTo>
                      <a:pt x="0" y="23713"/>
                      <a:pt x="6839" y="30552"/>
                      <a:pt x="15276" y="30552"/>
                    </a:cubicBezTo>
                    <a:lnTo>
                      <a:pt x="147667" y="30552"/>
                    </a:lnTo>
                    <a:cubicBezTo>
                      <a:pt x="156104" y="30552"/>
                      <a:pt x="162943" y="23713"/>
                      <a:pt x="162943" y="15276"/>
                    </a:cubicBezTo>
                    <a:cubicBezTo>
                      <a:pt x="162943" y="6839"/>
                      <a:pt x="156104" y="0"/>
                      <a:pt x="147667" y="0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1317492" y="5275910"/>
                <a:ext cx="162943" cy="30551"/>
              </a:xfrm>
              <a:custGeom>
                <a:avLst/>
                <a:gdLst>
                  <a:gd name="connsiteX0" fmla="*/ 15276 w 162943"/>
                  <a:gd name="connsiteY0" fmla="*/ 0 h 30551"/>
                  <a:gd name="connsiteX1" fmla="*/ 147667 w 162943"/>
                  <a:gd name="connsiteY1" fmla="*/ 0 h 30551"/>
                  <a:gd name="connsiteX2" fmla="*/ 162943 w 162943"/>
                  <a:gd name="connsiteY2" fmla="*/ 15276 h 30551"/>
                  <a:gd name="connsiteX3" fmla="*/ 162943 w 162943"/>
                  <a:gd name="connsiteY3" fmla="*/ 15276 h 30551"/>
                  <a:gd name="connsiteX4" fmla="*/ 147667 w 162943"/>
                  <a:gd name="connsiteY4" fmla="*/ 30552 h 30551"/>
                  <a:gd name="connsiteX5" fmla="*/ 15276 w 162943"/>
                  <a:gd name="connsiteY5" fmla="*/ 30552 h 30551"/>
                  <a:gd name="connsiteX6" fmla="*/ 0 w 162943"/>
                  <a:gd name="connsiteY6" fmla="*/ 15276 h 30551"/>
                  <a:gd name="connsiteX7" fmla="*/ 0 w 162943"/>
                  <a:gd name="connsiteY7" fmla="*/ 15276 h 30551"/>
                  <a:gd name="connsiteX8" fmla="*/ 15276 w 162943"/>
                  <a:gd name="connsiteY8" fmla="*/ 0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943" h="30551">
                    <a:moveTo>
                      <a:pt x="15276" y="0"/>
                    </a:moveTo>
                    <a:lnTo>
                      <a:pt x="147667" y="0"/>
                    </a:lnTo>
                    <a:cubicBezTo>
                      <a:pt x="157851" y="0"/>
                      <a:pt x="162943" y="5092"/>
                      <a:pt x="162943" y="15276"/>
                    </a:cubicBezTo>
                    <a:lnTo>
                      <a:pt x="162943" y="15276"/>
                    </a:lnTo>
                    <a:cubicBezTo>
                      <a:pt x="162943" y="25460"/>
                      <a:pt x="157851" y="30552"/>
                      <a:pt x="147667" y="30552"/>
                    </a:cubicBezTo>
                    <a:lnTo>
                      <a:pt x="15276" y="30552"/>
                    </a:lnTo>
                    <a:cubicBezTo>
                      <a:pt x="5092" y="30552"/>
                      <a:pt x="0" y="25460"/>
                      <a:pt x="0" y="15276"/>
                    </a:cubicBezTo>
                    <a:lnTo>
                      <a:pt x="0" y="15276"/>
                    </a:lnTo>
                    <a:cubicBezTo>
                      <a:pt x="0" y="5092"/>
                      <a:pt x="5092" y="0"/>
                      <a:pt x="15276" y="0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1317492" y="5357382"/>
                <a:ext cx="162943" cy="30551"/>
              </a:xfrm>
              <a:custGeom>
                <a:avLst/>
                <a:gdLst>
                  <a:gd name="connsiteX0" fmla="*/ 147667 w 162943"/>
                  <a:gd name="connsiteY0" fmla="*/ 0 h 30551"/>
                  <a:gd name="connsiteX1" fmla="*/ 15276 w 162943"/>
                  <a:gd name="connsiteY1" fmla="*/ 0 h 30551"/>
                  <a:gd name="connsiteX2" fmla="*/ 0 w 162943"/>
                  <a:gd name="connsiteY2" fmla="*/ 15276 h 30551"/>
                  <a:gd name="connsiteX3" fmla="*/ 15276 w 162943"/>
                  <a:gd name="connsiteY3" fmla="*/ 30552 h 30551"/>
                  <a:gd name="connsiteX4" fmla="*/ 147667 w 162943"/>
                  <a:gd name="connsiteY4" fmla="*/ 30552 h 30551"/>
                  <a:gd name="connsiteX5" fmla="*/ 162943 w 162943"/>
                  <a:gd name="connsiteY5" fmla="*/ 15276 h 30551"/>
                  <a:gd name="connsiteX6" fmla="*/ 147667 w 162943"/>
                  <a:gd name="connsiteY6" fmla="*/ 0 h 3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943" h="30551">
                    <a:moveTo>
                      <a:pt x="147667" y="0"/>
                    </a:moveTo>
                    <a:lnTo>
                      <a:pt x="15276" y="0"/>
                    </a:lnTo>
                    <a:cubicBezTo>
                      <a:pt x="6839" y="0"/>
                      <a:pt x="0" y="6839"/>
                      <a:pt x="0" y="15276"/>
                    </a:cubicBezTo>
                    <a:cubicBezTo>
                      <a:pt x="0" y="23713"/>
                      <a:pt x="6839" y="30552"/>
                      <a:pt x="15276" y="30552"/>
                    </a:cubicBezTo>
                    <a:lnTo>
                      <a:pt x="147667" y="30552"/>
                    </a:lnTo>
                    <a:cubicBezTo>
                      <a:pt x="156104" y="30552"/>
                      <a:pt x="162943" y="23713"/>
                      <a:pt x="162943" y="15276"/>
                    </a:cubicBezTo>
                    <a:cubicBezTo>
                      <a:pt x="162943" y="6839"/>
                      <a:pt x="156104" y="0"/>
                      <a:pt x="147667" y="0"/>
                    </a:cubicBez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1204933" y="5094002"/>
                <a:ext cx="366622" cy="366622"/>
              </a:xfrm>
              <a:custGeom>
                <a:avLst/>
                <a:gdLst>
                  <a:gd name="connsiteX0" fmla="*/ 346254 w 366622"/>
                  <a:gd name="connsiteY0" fmla="*/ 0 h 366622"/>
                  <a:gd name="connsiteX1" fmla="*/ 40736 w 366622"/>
                  <a:gd name="connsiteY1" fmla="*/ 0 h 366622"/>
                  <a:gd name="connsiteX2" fmla="*/ 20368 w 366622"/>
                  <a:gd name="connsiteY2" fmla="*/ 20368 h 366622"/>
                  <a:gd name="connsiteX3" fmla="*/ 20368 w 366622"/>
                  <a:gd name="connsiteY3" fmla="*/ 81472 h 366622"/>
                  <a:gd name="connsiteX4" fmla="*/ 15276 w 366622"/>
                  <a:gd name="connsiteY4" fmla="*/ 81472 h 366622"/>
                  <a:gd name="connsiteX5" fmla="*/ 0 w 366622"/>
                  <a:gd name="connsiteY5" fmla="*/ 96748 h 366622"/>
                  <a:gd name="connsiteX6" fmla="*/ 15276 w 366622"/>
                  <a:gd name="connsiteY6" fmla="*/ 112024 h 366622"/>
                  <a:gd name="connsiteX7" fmla="*/ 20368 w 366622"/>
                  <a:gd name="connsiteY7" fmla="*/ 112024 h 366622"/>
                  <a:gd name="connsiteX8" fmla="*/ 20368 w 366622"/>
                  <a:gd name="connsiteY8" fmla="*/ 254599 h 366622"/>
                  <a:gd name="connsiteX9" fmla="*/ 15276 w 366622"/>
                  <a:gd name="connsiteY9" fmla="*/ 254599 h 366622"/>
                  <a:gd name="connsiteX10" fmla="*/ 0 w 366622"/>
                  <a:gd name="connsiteY10" fmla="*/ 269875 h 366622"/>
                  <a:gd name="connsiteX11" fmla="*/ 15276 w 366622"/>
                  <a:gd name="connsiteY11" fmla="*/ 285151 h 366622"/>
                  <a:gd name="connsiteX12" fmla="*/ 20368 w 366622"/>
                  <a:gd name="connsiteY12" fmla="*/ 285151 h 366622"/>
                  <a:gd name="connsiteX13" fmla="*/ 20368 w 366622"/>
                  <a:gd name="connsiteY13" fmla="*/ 346254 h 366622"/>
                  <a:gd name="connsiteX14" fmla="*/ 40736 w 366622"/>
                  <a:gd name="connsiteY14" fmla="*/ 366623 h 366622"/>
                  <a:gd name="connsiteX15" fmla="*/ 346254 w 366622"/>
                  <a:gd name="connsiteY15" fmla="*/ 366623 h 366622"/>
                  <a:gd name="connsiteX16" fmla="*/ 366623 w 366622"/>
                  <a:gd name="connsiteY16" fmla="*/ 346254 h 366622"/>
                  <a:gd name="connsiteX17" fmla="*/ 366623 w 366622"/>
                  <a:gd name="connsiteY17" fmla="*/ 20368 h 366622"/>
                  <a:gd name="connsiteX18" fmla="*/ 346254 w 366622"/>
                  <a:gd name="connsiteY18" fmla="*/ 0 h 366622"/>
                  <a:gd name="connsiteX19" fmla="*/ 336071 w 366622"/>
                  <a:gd name="connsiteY19" fmla="*/ 336071 h 366622"/>
                  <a:gd name="connsiteX20" fmla="*/ 50920 w 366622"/>
                  <a:gd name="connsiteY20" fmla="*/ 336071 h 366622"/>
                  <a:gd name="connsiteX21" fmla="*/ 50920 w 366622"/>
                  <a:gd name="connsiteY21" fmla="*/ 285151 h 366622"/>
                  <a:gd name="connsiteX22" fmla="*/ 56012 w 366622"/>
                  <a:gd name="connsiteY22" fmla="*/ 285151 h 366622"/>
                  <a:gd name="connsiteX23" fmla="*/ 71288 w 366622"/>
                  <a:gd name="connsiteY23" fmla="*/ 269875 h 366622"/>
                  <a:gd name="connsiteX24" fmla="*/ 56012 w 366622"/>
                  <a:gd name="connsiteY24" fmla="*/ 254599 h 366622"/>
                  <a:gd name="connsiteX25" fmla="*/ 50920 w 366622"/>
                  <a:gd name="connsiteY25" fmla="*/ 254599 h 366622"/>
                  <a:gd name="connsiteX26" fmla="*/ 50920 w 366622"/>
                  <a:gd name="connsiteY26" fmla="*/ 112024 h 366622"/>
                  <a:gd name="connsiteX27" fmla="*/ 56012 w 366622"/>
                  <a:gd name="connsiteY27" fmla="*/ 112024 h 366622"/>
                  <a:gd name="connsiteX28" fmla="*/ 71288 w 366622"/>
                  <a:gd name="connsiteY28" fmla="*/ 96748 h 366622"/>
                  <a:gd name="connsiteX29" fmla="*/ 56012 w 366622"/>
                  <a:gd name="connsiteY29" fmla="*/ 81472 h 366622"/>
                  <a:gd name="connsiteX30" fmla="*/ 50920 w 366622"/>
                  <a:gd name="connsiteY30" fmla="*/ 81472 h 366622"/>
                  <a:gd name="connsiteX31" fmla="*/ 50920 w 366622"/>
                  <a:gd name="connsiteY31" fmla="*/ 30552 h 366622"/>
                  <a:gd name="connsiteX32" fmla="*/ 336071 w 366622"/>
                  <a:gd name="connsiteY32" fmla="*/ 30552 h 36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66622" h="366622">
                    <a:moveTo>
                      <a:pt x="346254" y="0"/>
                    </a:moveTo>
                    <a:lnTo>
                      <a:pt x="40736" y="0"/>
                    </a:lnTo>
                    <a:cubicBezTo>
                      <a:pt x="29487" y="0"/>
                      <a:pt x="20368" y="9119"/>
                      <a:pt x="20368" y="20368"/>
                    </a:cubicBezTo>
                    <a:lnTo>
                      <a:pt x="20368" y="81472"/>
                    </a:lnTo>
                    <a:lnTo>
                      <a:pt x="15276" y="81472"/>
                    </a:lnTo>
                    <a:cubicBezTo>
                      <a:pt x="6839" y="81472"/>
                      <a:pt x="0" y="88311"/>
                      <a:pt x="0" y="96748"/>
                    </a:cubicBezTo>
                    <a:cubicBezTo>
                      <a:pt x="0" y="105184"/>
                      <a:pt x="6839" y="112024"/>
                      <a:pt x="15276" y="112024"/>
                    </a:cubicBezTo>
                    <a:lnTo>
                      <a:pt x="20368" y="112024"/>
                    </a:lnTo>
                    <a:lnTo>
                      <a:pt x="20368" y="254599"/>
                    </a:lnTo>
                    <a:lnTo>
                      <a:pt x="15276" y="254599"/>
                    </a:lnTo>
                    <a:cubicBezTo>
                      <a:pt x="6839" y="254599"/>
                      <a:pt x="0" y="261438"/>
                      <a:pt x="0" y="269875"/>
                    </a:cubicBezTo>
                    <a:cubicBezTo>
                      <a:pt x="0" y="278311"/>
                      <a:pt x="6839" y="285151"/>
                      <a:pt x="15276" y="285151"/>
                    </a:cubicBezTo>
                    <a:lnTo>
                      <a:pt x="20368" y="285151"/>
                    </a:lnTo>
                    <a:lnTo>
                      <a:pt x="20368" y="346254"/>
                    </a:lnTo>
                    <a:cubicBezTo>
                      <a:pt x="20368" y="357503"/>
                      <a:pt x="29487" y="366623"/>
                      <a:pt x="40736" y="366623"/>
                    </a:cubicBezTo>
                    <a:lnTo>
                      <a:pt x="346254" y="366623"/>
                    </a:lnTo>
                    <a:cubicBezTo>
                      <a:pt x="357503" y="366623"/>
                      <a:pt x="366623" y="357503"/>
                      <a:pt x="366623" y="346254"/>
                    </a:cubicBezTo>
                    <a:lnTo>
                      <a:pt x="366623" y="20368"/>
                    </a:lnTo>
                    <a:cubicBezTo>
                      <a:pt x="366623" y="9119"/>
                      <a:pt x="357503" y="0"/>
                      <a:pt x="346254" y="0"/>
                    </a:cubicBezTo>
                    <a:close/>
                    <a:moveTo>
                      <a:pt x="336071" y="336071"/>
                    </a:moveTo>
                    <a:lnTo>
                      <a:pt x="50920" y="336071"/>
                    </a:lnTo>
                    <a:lnTo>
                      <a:pt x="50920" y="285151"/>
                    </a:lnTo>
                    <a:lnTo>
                      <a:pt x="56012" y="285151"/>
                    </a:lnTo>
                    <a:cubicBezTo>
                      <a:pt x="64448" y="285151"/>
                      <a:pt x="71288" y="278311"/>
                      <a:pt x="71288" y="269875"/>
                    </a:cubicBezTo>
                    <a:cubicBezTo>
                      <a:pt x="71288" y="261438"/>
                      <a:pt x="64448" y="254599"/>
                      <a:pt x="56012" y="254599"/>
                    </a:cubicBezTo>
                    <a:lnTo>
                      <a:pt x="50920" y="254599"/>
                    </a:lnTo>
                    <a:lnTo>
                      <a:pt x="50920" y="112024"/>
                    </a:lnTo>
                    <a:lnTo>
                      <a:pt x="56012" y="112024"/>
                    </a:lnTo>
                    <a:cubicBezTo>
                      <a:pt x="64448" y="112024"/>
                      <a:pt x="71288" y="105184"/>
                      <a:pt x="71288" y="96748"/>
                    </a:cubicBezTo>
                    <a:cubicBezTo>
                      <a:pt x="71288" y="88311"/>
                      <a:pt x="64448" y="81472"/>
                      <a:pt x="56012" y="81472"/>
                    </a:cubicBezTo>
                    <a:lnTo>
                      <a:pt x="50920" y="81472"/>
                    </a:lnTo>
                    <a:lnTo>
                      <a:pt x="50920" y="30552"/>
                    </a:lnTo>
                    <a:lnTo>
                      <a:pt x="336071" y="30552"/>
                    </a:lnTo>
                    <a:close/>
                  </a:path>
                </a:pathLst>
              </a:custGeom>
              <a:grpFill/>
              <a:ln w="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61DD5FC-A0BD-6039-F4A9-EE6046DCF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837" y="1772362"/>
            <a:ext cx="6179444" cy="41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00677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-3136900"/>
            <a:ext cx="6300470" cy="634555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660900" y="-4058285"/>
            <a:ext cx="5511800" cy="55118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2131695" y="2877185"/>
            <a:ext cx="3333115" cy="3333115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424670" y="3777615"/>
            <a:ext cx="2637790" cy="2637790"/>
          </a:xfrm>
          <a:prstGeom prst="ellipse">
            <a:avLst/>
          </a:prstGeom>
          <a:solidFill>
            <a:srgbClr val="152986">
              <a:alpha val="27000"/>
            </a:srgbClr>
          </a:solid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541770" y="1477645"/>
            <a:ext cx="4732655" cy="473265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6244" y="1471930"/>
            <a:ext cx="34880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95号-手刻宋" panose="00000500000000000000" charset="-122"/>
                <a:ea typeface="字魂95号-手刻宋" panose="00000500000000000000" charset="-122"/>
              </a:rPr>
              <a:t>PART FOUR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9095" y="2724785"/>
            <a:ext cx="4303470" cy="93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7500"/>
              </a:lnSpc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95号-手刻宋" panose="00000500000000000000" charset="-122"/>
                <a:ea typeface="字魂105号-简雅黑" panose="00000500000000000000" pitchFamily="2" charset="-122"/>
              </a:rPr>
              <a:t>测试、经验及教训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6245" y="3777615"/>
            <a:ext cx="3918585" cy="937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ts val="2200"/>
              </a:lnSpc>
            </a:pPr>
            <a:r>
              <a:rPr lang="zh-CN" altLang="en-US" sz="1200" dirty="0">
                <a:latin typeface="字魂95号-手刻宋" panose="00000500000000000000" charset="-122"/>
                <a:ea typeface="字魂95号-手刻宋" panose="00000500000000000000" charset="-122"/>
              </a:rPr>
              <a:t>If you find a path with no obstacles, it probably doesn’t lead anywhere. Getting out of bed in winter is one of life’s hardest mission. 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1706245" y="4974590"/>
            <a:ext cx="1988820" cy="594360"/>
          </a:xfrm>
          <a:prstGeom prst="roundRect">
            <a:avLst>
              <a:gd name="adj" fmla="val 50000"/>
            </a:avLst>
          </a:prstGeom>
          <a:solidFill>
            <a:srgbClr val="82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95号-手刻宋" panose="00000500000000000000" charset="-122"/>
                <a:ea typeface="字魂95号-手刻宋" panose="00000500000000000000" charset="-122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4997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5" grpId="0" animBg="1"/>
      <p:bldP spid="6" grpId="0" animBg="1"/>
      <p:bldP spid="7" grpId="0"/>
      <p:bldP spid="9" grpId="0"/>
      <p:bldP spid="11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4527550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01.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前端测试结果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796454" y="1874520"/>
            <a:ext cx="4420186" cy="1917700"/>
            <a:chOff x="5621655" y="1874520"/>
            <a:chExt cx="5594985" cy="1917700"/>
          </a:xfrm>
        </p:grpSpPr>
        <p:sp>
          <p:nvSpPr>
            <p:cNvPr id="3" name="圆角矩形 2"/>
            <p:cNvSpPr/>
            <p:nvPr/>
          </p:nvSpPr>
          <p:spPr>
            <a:xfrm>
              <a:off x="5918835" y="1874520"/>
              <a:ext cx="5297805" cy="1917700"/>
            </a:xfrm>
            <a:prstGeom prst="roundRect">
              <a:avLst>
                <a:gd name="adj" fmla="val 1987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317500" dir="5400000" algn="t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1" name="流程图: 合并 10"/>
            <p:cNvSpPr/>
            <p:nvPr/>
          </p:nvSpPr>
          <p:spPr>
            <a:xfrm rot="5400000">
              <a:off x="5556885" y="2681708"/>
              <a:ext cx="433070" cy="303530"/>
            </a:xfrm>
            <a:prstGeom prst="flowChartMerge">
              <a:avLst/>
            </a:prstGeom>
            <a:solidFill>
              <a:srgbClr val="5B549A"/>
            </a:solidFill>
            <a:ln>
              <a:noFill/>
            </a:ln>
            <a:effectLst>
              <a:outerShdw blurRad="571500" dist="317500" dir="5400000" algn="t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68073" y="2533167"/>
              <a:ext cx="2005677" cy="41626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25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Jest</a:t>
              </a: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测试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B747CBE-4958-3FB7-9FEC-918AC1C2F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5"/>
          <a:stretch/>
        </p:blipFill>
        <p:spPr>
          <a:xfrm>
            <a:off x="479298" y="1078547"/>
            <a:ext cx="6224849" cy="494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4527550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02.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后端单元测试结果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949666" y="2307353"/>
            <a:ext cx="4425203" cy="1917700"/>
            <a:chOff x="5621655" y="1874623"/>
            <a:chExt cx="5601335" cy="1917700"/>
          </a:xfrm>
        </p:grpSpPr>
        <p:sp>
          <p:nvSpPr>
            <p:cNvPr id="3" name="圆角矩形 2"/>
            <p:cNvSpPr/>
            <p:nvPr/>
          </p:nvSpPr>
          <p:spPr>
            <a:xfrm>
              <a:off x="5925185" y="1874623"/>
              <a:ext cx="5297805" cy="1917700"/>
            </a:xfrm>
            <a:prstGeom prst="roundRect">
              <a:avLst>
                <a:gd name="adj" fmla="val 1987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317500" dir="5400000" algn="t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1" name="流程图: 合并 10"/>
            <p:cNvSpPr/>
            <p:nvPr/>
          </p:nvSpPr>
          <p:spPr>
            <a:xfrm rot="5400000">
              <a:off x="5556885" y="2681708"/>
              <a:ext cx="433070" cy="303530"/>
            </a:xfrm>
            <a:prstGeom prst="flowChartMerge">
              <a:avLst/>
            </a:prstGeom>
            <a:solidFill>
              <a:srgbClr val="5B549A"/>
            </a:solidFill>
            <a:ln>
              <a:noFill/>
            </a:ln>
            <a:effectLst>
              <a:outerShdw blurRad="571500" dist="317500" dir="5400000" algn="t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64898" y="2616937"/>
              <a:ext cx="2308084" cy="94394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25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后端</a:t>
              </a:r>
              <a:r>
                <a:rPr lang="en-US" altLang="zh-CN" sz="2000" dirty="0" err="1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MockMvc</a:t>
              </a: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测试</a:t>
              </a:r>
              <a:endParaRPr lang="en-US" altLang="zh-CN" sz="2000" dirty="0">
                <a:solidFill>
                  <a:schemeClr val="bg2">
                    <a:lumMod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pPr algn="ctr">
                <a:lnSpc>
                  <a:spcPct val="125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和</a:t>
              </a: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Junit</a:t>
              </a: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测试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FE1D91B-D422-1F93-9E2A-B2FE08A1D4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3"/>
          <a:stretch/>
        </p:blipFill>
        <p:spPr>
          <a:xfrm>
            <a:off x="192003" y="1060206"/>
            <a:ext cx="3931589" cy="47598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E48DAD-2070-BB96-CED6-2463CCD16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333" y="1207476"/>
            <a:ext cx="3707333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7320" y="2216150"/>
            <a:ext cx="6300470" cy="634555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41300" y="5542915"/>
            <a:ext cx="5511800" cy="55118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817880" y="381635"/>
            <a:ext cx="1542415" cy="1542415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734550" y="591185"/>
            <a:ext cx="1828800" cy="1828800"/>
          </a:xfrm>
          <a:prstGeom prst="ellipse">
            <a:avLst/>
          </a:prstGeom>
          <a:solidFill>
            <a:srgbClr val="152986">
              <a:alpha val="27000"/>
            </a:srgbClr>
          </a:solid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18590" y="1233805"/>
            <a:ext cx="3467735" cy="10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95号-手刻宋" panose="00000500000000000000" charset="-122"/>
                <a:ea typeface="字魂95号-手刻宋" panose="00000500000000000000" charset="-122"/>
              </a:rPr>
              <a:t>CONTENT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380490" y="2650490"/>
            <a:ext cx="4878070" cy="1347566"/>
            <a:chOff x="1380490" y="2650490"/>
            <a:chExt cx="4878070" cy="1347566"/>
          </a:xfrm>
        </p:grpSpPr>
        <p:sp>
          <p:nvSpPr>
            <p:cNvPr id="7" name="文本框 6"/>
            <p:cNvSpPr txBox="1"/>
            <p:nvPr/>
          </p:nvSpPr>
          <p:spPr>
            <a:xfrm>
              <a:off x="1380490" y="2650490"/>
              <a:ext cx="4878070" cy="93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rPr>
                <a:t>01.</a:t>
              </a: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rPr>
                <a:t>产品概述与价值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18590" y="3660871"/>
              <a:ext cx="3829050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/>
                <a:t> </a:t>
              </a:r>
              <a:r>
                <a:rPr lang="en-US" altLang="zh-CN" sz="1600" dirty="0"/>
                <a:t>Product overview and value</a:t>
              </a:r>
              <a:endParaRPr lang="zh-CN" altLang="en-US" sz="1600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77616" y="2657679"/>
            <a:ext cx="5536528" cy="1326963"/>
            <a:chOff x="6547896" y="2656392"/>
            <a:chExt cx="5536528" cy="1326963"/>
          </a:xfrm>
        </p:grpSpPr>
        <p:sp>
          <p:nvSpPr>
            <p:cNvPr id="11" name="文本框 10"/>
            <p:cNvSpPr txBox="1"/>
            <p:nvPr/>
          </p:nvSpPr>
          <p:spPr>
            <a:xfrm>
              <a:off x="6547896" y="2656392"/>
              <a:ext cx="5536528" cy="93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rPr>
                <a:t>02.</a:t>
              </a: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rPr>
                <a:t>项目成果演示</a:t>
              </a:r>
              <a:endParaRPr 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889750" y="3646170"/>
              <a:ext cx="3829050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dirty="0"/>
                <a:t>Project achievement demonstration</a:t>
              </a:r>
              <a:endParaRPr lang="zh-CN" altLang="en-US" sz="16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80490" y="4020820"/>
            <a:ext cx="4631430" cy="1278890"/>
            <a:chOff x="1380490" y="4020820"/>
            <a:chExt cx="4631430" cy="1278890"/>
          </a:xfrm>
        </p:grpSpPr>
        <p:sp>
          <p:nvSpPr>
            <p:cNvPr id="13" name="文本框 12"/>
            <p:cNvSpPr txBox="1"/>
            <p:nvPr/>
          </p:nvSpPr>
          <p:spPr>
            <a:xfrm>
              <a:off x="1380490" y="4020820"/>
              <a:ext cx="4631430" cy="9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rPr>
                <a:t>03.</a:t>
              </a: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字魂95号-手刻宋" panose="00000500000000000000" charset="-122"/>
                </a:rPr>
                <a:t>产品设计与技术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18590" y="4962525"/>
              <a:ext cx="3829050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dirty="0"/>
                <a:t>Product design and technology</a:t>
              </a:r>
              <a:endParaRPr lang="zh-CN" altLang="en-US" sz="16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77616" y="4044294"/>
            <a:ext cx="5171702" cy="1278890"/>
            <a:chOff x="6550361" y="4020820"/>
            <a:chExt cx="5171702" cy="1278890"/>
          </a:xfrm>
        </p:grpSpPr>
        <p:sp>
          <p:nvSpPr>
            <p:cNvPr id="15" name="文本框 14"/>
            <p:cNvSpPr txBox="1"/>
            <p:nvPr/>
          </p:nvSpPr>
          <p:spPr>
            <a:xfrm>
              <a:off x="6550361" y="4020820"/>
              <a:ext cx="5171702" cy="93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ts val="7500"/>
                </a:lnSpc>
                <a:buClrTx/>
                <a:buSzTx/>
                <a:buFontTx/>
              </a:pPr>
              <a:r>
                <a:rPr 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rPr>
                <a:t>04.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95号-手刻宋" panose="00000500000000000000" charset="-122"/>
                  <a:ea typeface="字魂105号-简雅黑" panose="00000500000000000000" pitchFamily="2" charset="-122"/>
                </a:rPr>
                <a:t>测试、经验及教训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89750" y="4962525"/>
              <a:ext cx="3829050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dirty="0"/>
                <a:t>Test, experience and lessons</a:t>
              </a:r>
              <a:endParaRPr lang="zh-CN" alt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4527550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02.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后端单元测试结果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796454" y="1890292"/>
            <a:ext cx="4420186" cy="2050621"/>
            <a:chOff x="5621655" y="1890292"/>
            <a:chExt cx="5594985" cy="2050621"/>
          </a:xfrm>
        </p:grpSpPr>
        <p:sp>
          <p:nvSpPr>
            <p:cNvPr id="3" name="圆角矩形 2"/>
            <p:cNvSpPr/>
            <p:nvPr/>
          </p:nvSpPr>
          <p:spPr>
            <a:xfrm>
              <a:off x="5918835" y="1890292"/>
              <a:ext cx="5297805" cy="1917700"/>
            </a:xfrm>
            <a:prstGeom prst="roundRect">
              <a:avLst>
                <a:gd name="adj" fmla="val 1987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317500" dir="5400000" algn="t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1" name="流程图: 合并 10"/>
            <p:cNvSpPr/>
            <p:nvPr/>
          </p:nvSpPr>
          <p:spPr>
            <a:xfrm rot="5400000">
              <a:off x="5556885" y="2681708"/>
              <a:ext cx="433070" cy="303530"/>
            </a:xfrm>
            <a:prstGeom prst="flowChartMerge">
              <a:avLst/>
            </a:prstGeom>
            <a:solidFill>
              <a:srgbClr val="5B549A"/>
            </a:solidFill>
            <a:ln>
              <a:noFill/>
            </a:ln>
            <a:effectLst>
              <a:outerShdw blurRad="571500" dist="317500" dir="5400000" algn="t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93965" y="2023213"/>
              <a:ext cx="1922886" cy="41626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25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后端测试结果覆盖率</a:t>
              </a:r>
            </a:p>
          </p:txBody>
        </p:sp>
        <p:sp>
          <p:nvSpPr>
            <p:cNvPr id="55" name="îṥ1iḍe"/>
            <p:cNvSpPr/>
            <p:nvPr/>
          </p:nvSpPr>
          <p:spPr>
            <a:xfrm>
              <a:off x="6342380" y="2499995"/>
              <a:ext cx="4537075" cy="1440918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Autofit/>
            </a:bodyPr>
            <a:lstStyle/>
            <a:p>
              <a:pPr algn="ctr" fontAlgn="auto">
                <a:lnSpc>
                  <a:spcPts val="25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大部分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Controller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都达到了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100%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覆盖率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pPr algn="ctr" fontAlgn="auto">
                <a:lnSpc>
                  <a:spcPts val="25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但部分代码会抛出异常，而测试时难以人为制造后端异常，因此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SubscribeController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未达到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100%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覆盖率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98975DF-2E6E-22D0-22EC-CD3451A92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3" y="1379122"/>
            <a:ext cx="6691601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5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4527550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03.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后端性能测试结果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F4DA99-9741-5462-F651-14876239F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45" y="1281098"/>
            <a:ext cx="6219825" cy="1585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6DC0F-0C63-48AE-BA62-765A448268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1"/>
          <a:stretch/>
        </p:blipFill>
        <p:spPr>
          <a:xfrm>
            <a:off x="7499837" y="1287751"/>
            <a:ext cx="1696917" cy="15851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4919F7-A8E6-FFA9-9A5C-8E5769040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5" y="3136167"/>
            <a:ext cx="5737503" cy="3009702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A78943-55C8-2167-9CF8-99AD2BA11008}"/>
              </a:ext>
            </a:extLst>
          </p:cNvPr>
          <p:cNvGrpSpPr/>
          <p:nvPr/>
        </p:nvGrpSpPr>
        <p:grpSpPr>
          <a:xfrm>
            <a:off x="7221498" y="3351628"/>
            <a:ext cx="4420186" cy="1917700"/>
            <a:chOff x="5621655" y="1874520"/>
            <a:chExt cx="5594985" cy="1917700"/>
          </a:xfrm>
        </p:grpSpPr>
        <p:sp>
          <p:nvSpPr>
            <p:cNvPr id="15" name="圆角矩形 2">
              <a:extLst>
                <a:ext uri="{FF2B5EF4-FFF2-40B4-BE49-F238E27FC236}">
                  <a16:creationId xmlns:a16="http://schemas.microsoft.com/office/drawing/2014/main" id="{468F6A68-0385-0F97-3281-54AB1991D0DB}"/>
                </a:ext>
              </a:extLst>
            </p:cNvPr>
            <p:cNvSpPr/>
            <p:nvPr/>
          </p:nvSpPr>
          <p:spPr>
            <a:xfrm>
              <a:off x="5918835" y="1874520"/>
              <a:ext cx="5297805" cy="1917700"/>
            </a:xfrm>
            <a:prstGeom prst="roundRect">
              <a:avLst>
                <a:gd name="adj" fmla="val 1987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317500" dir="5400000" algn="t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8" name="流程图: 合并 17">
              <a:extLst>
                <a:ext uri="{FF2B5EF4-FFF2-40B4-BE49-F238E27FC236}">
                  <a16:creationId xmlns:a16="http://schemas.microsoft.com/office/drawing/2014/main" id="{42863FBB-AB22-746E-B1FA-74BC1A293865}"/>
                </a:ext>
              </a:extLst>
            </p:cNvPr>
            <p:cNvSpPr/>
            <p:nvPr/>
          </p:nvSpPr>
          <p:spPr>
            <a:xfrm rot="5400000">
              <a:off x="5556885" y="2681708"/>
              <a:ext cx="433070" cy="303530"/>
            </a:xfrm>
            <a:prstGeom prst="flowChartMerge">
              <a:avLst/>
            </a:prstGeom>
            <a:solidFill>
              <a:srgbClr val="5B549A"/>
            </a:solidFill>
            <a:ln>
              <a:noFill/>
            </a:ln>
            <a:effectLst>
              <a:outerShdw blurRad="571500" dist="317500" dir="5400000" algn="t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5AC5A29-FD4E-0EAB-065C-E3FE6BE47FBC}"/>
                </a:ext>
              </a:extLst>
            </p:cNvPr>
            <p:cNvSpPr txBox="1"/>
            <p:nvPr/>
          </p:nvSpPr>
          <p:spPr>
            <a:xfrm>
              <a:off x="7564899" y="2616938"/>
              <a:ext cx="2005677" cy="41626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25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后端</a:t>
              </a:r>
              <a:r>
                <a:rPr lang="en-US" altLang="zh-CN" sz="2000" dirty="0" err="1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Jemeter</a:t>
              </a: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测试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70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-12752"/>
            <a:ext cx="12192000" cy="6858000"/>
          </a:xfrm>
          <a:prstGeom prst="rect">
            <a:avLst/>
          </a:prstGeom>
        </p:spPr>
      </p:pic>
      <p:pic>
        <p:nvPicPr>
          <p:cNvPr id="6" name="图片 5" descr="5c777ca7a1b06-01"/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945765" y="482548"/>
            <a:ext cx="6300470" cy="6345555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4527550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04.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经验与教训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3612281" y="3533654"/>
            <a:ext cx="858402" cy="858402"/>
            <a:chOff x="3570358" y="3504642"/>
            <a:chExt cx="1078918" cy="1078918"/>
          </a:xfrm>
        </p:grpSpPr>
        <p:sp>
          <p:nvSpPr>
            <p:cNvPr id="58" name="Shape 10198"/>
            <p:cNvSpPr/>
            <p:nvPr/>
          </p:nvSpPr>
          <p:spPr>
            <a:xfrm>
              <a:off x="3570358" y="3504642"/>
              <a:ext cx="1078918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827C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Helvetica"/>
                <a:sym typeface="Helvetica"/>
              </a:endParaRPr>
            </a:p>
          </p:txBody>
        </p:sp>
        <p:sp>
          <p:nvSpPr>
            <p:cNvPr id="59" name="KSO_Shape"/>
            <p:cNvSpPr/>
            <p:nvPr/>
          </p:nvSpPr>
          <p:spPr bwMode="auto">
            <a:xfrm>
              <a:off x="3911951" y="3802801"/>
              <a:ext cx="395732" cy="482600"/>
            </a:xfrm>
            <a:custGeom>
              <a:avLst/>
              <a:gdLst>
                <a:gd name="T0" fmla="*/ 1171924 w 1852613"/>
                <a:gd name="T1" fmla="*/ 1083099 h 2260601"/>
                <a:gd name="T2" fmla="*/ 1232168 w 1852613"/>
                <a:gd name="T3" fmla="*/ 1243397 h 2260601"/>
                <a:gd name="T4" fmla="*/ 943632 w 1852613"/>
                <a:gd name="T5" fmla="*/ 1145450 h 2260601"/>
                <a:gd name="T6" fmla="*/ 869347 w 1852613"/>
                <a:gd name="T7" fmla="*/ 1164949 h 2260601"/>
                <a:gd name="T8" fmla="*/ 883841 w 1852613"/>
                <a:gd name="T9" fmla="*/ 1253147 h 2260601"/>
                <a:gd name="T10" fmla="*/ 1173962 w 1852613"/>
                <a:gd name="T11" fmla="*/ 1398254 h 2260601"/>
                <a:gd name="T12" fmla="*/ 1245303 w 1852613"/>
                <a:gd name="T13" fmla="*/ 1482824 h 2260601"/>
                <a:gd name="T14" fmla="*/ 1252551 w 1852613"/>
                <a:gd name="T15" fmla="*/ 1646070 h 2260601"/>
                <a:gd name="T16" fmla="*/ 1197290 w 1852613"/>
                <a:gd name="T17" fmla="*/ 1734041 h 2260601"/>
                <a:gd name="T18" fmla="*/ 862552 w 1852613"/>
                <a:gd name="T19" fmla="*/ 1884363 h 2260601"/>
                <a:gd name="T20" fmla="*/ 664835 w 1852613"/>
                <a:gd name="T21" fmla="*/ 1741750 h 2260601"/>
                <a:gd name="T22" fmla="*/ 603912 w 1852613"/>
                <a:gd name="T23" fmla="*/ 1646297 h 2260601"/>
                <a:gd name="T24" fmla="*/ 865723 w 1852613"/>
                <a:gd name="T25" fmla="*/ 1650831 h 2260601"/>
                <a:gd name="T26" fmla="*/ 903545 w 1852613"/>
                <a:gd name="T27" fmla="*/ 1692323 h 2260601"/>
                <a:gd name="T28" fmla="*/ 964468 w 1852613"/>
                <a:gd name="T29" fmla="*/ 1624304 h 2260601"/>
                <a:gd name="T30" fmla="*/ 918719 w 1852613"/>
                <a:gd name="T31" fmla="*/ 1512753 h 2260601"/>
                <a:gd name="T32" fmla="*/ 677518 w 1852613"/>
                <a:gd name="T33" fmla="*/ 1388051 h 2260601"/>
                <a:gd name="T34" fmla="*/ 600515 w 1852613"/>
                <a:gd name="T35" fmla="*/ 1284435 h 2260601"/>
                <a:gd name="T36" fmla="*/ 617048 w 1852613"/>
                <a:gd name="T37" fmla="*/ 1126405 h 2260601"/>
                <a:gd name="T38" fmla="*/ 813859 w 1852613"/>
                <a:gd name="T39" fmla="*/ 1028231 h 2260601"/>
                <a:gd name="T40" fmla="*/ 714952 w 1852613"/>
                <a:gd name="T41" fmla="*/ 886179 h 2260601"/>
                <a:gd name="T42" fmla="*/ 499627 w 1852613"/>
                <a:gd name="T43" fmla="*/ 1034686 h 2260601"/>
                <a:gd name="T44" fmla="*/ 371884 w 1852613"/>
                <a:gd name="T45" fmla="*/ 1264361 h 2260601"/>
                <a:gd name="T46" fmla="*/ 361674 w 1852613"/>
                <a:gd name="T47" fmla="*/ 1538021 h 2260601"/>
                <a:gd name="T48" fmla="*/ 472853 w 1852613"/>
                <a:gd name="T49" fmla="*/ 1777445 h 2260601"/>
                <a:gd name="T50" fmla="*/ 676380 w 1852613"/>
                <a:gd name="T51" fmla="*/ 1940916 h 2260601"/>
                <a:gd name="T52" fmla="*/ 941168 w 1852613"/>
                <a:gd name="T53" fmla="*/ 1997597 h 2260601"/>
                <a:gd name="T54" fmla="*/ 1200965 w 1852613"/>
                <a:gd name="T55" fmla="*/ 1928219 h 2260601"/>
                <a:gd name="T56" fmla="*/ 1396323 w 1852613"/>
                <a:gd name="T57" fmla="*/ 1755226 h 2260601"/>
                <a:gd name="T58" fmla="*/ 1495931 w 1852613"/>
                <a:gd name="T59" fmla="*/ 1509680 h 2260601"/>
                <a:gd name="T60" fmla="*/ 1472334 w 1852613"/>
                <a:gd name="T61" fmla="*/ 1237381 h 2260601"/>
                <a:gd name="T62" fmla="*/ 1333927 w 1852613"/>
                <a:gd name="T63" fmla="*/ 1014961 h 2260601"/>
                <a:gd name="T64" fmla="*/ 1111114 w 1852613"/>
                <a:gd name="T65" fmla="*/ 876430 h 2260601"/>
                <a:gd name="T66" fmla="*/ 1180545 w 1852613"/>
                <a:gd name="T67" fmla="*/ 500063 h 2260601"/>
                <a:gd name="T68" fmla="*/ 1555151 w 1852613"/>
                <a:gd name="T69" fmla="*/ 867588 h 2260601"/>
                <a:gd name="T70" fmla="*/ 1773880 w 1852613"/>
                <a:gd name="T71" fmla="*/ 1166642 h 2260601"/>
                <a:gd name="T72" fmla="*/ 1852613 w 1852613"/>
                <a:gd name="T73" fmla="*/ 1479979 h 2260601"/>
                <a:gd name="T74" fmla="*/ 1820394 w 1852613"/>
                <a:gd name="T75" fmla="*/ 1696277 h 2260601"/>
                <a:gd name="T76" fmla="*/ 1719425 w 1852613"/>
                <a:gd name="T77" fmla="*/ 1902825 h 2260601"/>
                <a:gd name="T78" fmla="*/ 1422870 w 1852613"/>
                <a:gd name="T79" fmla="*/ 2149278 h 2260601"/>
                <a:gd name="T80" fmla="*/ 1034423 w 1852613"/>
                <a:gd name="T81" fmla="*/ 2255840 h 2260601"/>
                <a:gd name="T82" fmla="*/ 626916 w 1852613"/>
                <a:gd name="T83" fmla="*/ 2222738 h 2260601"/>
                <a:gd name="T84" fmla="*/ 273184 w 1852613"/>
                <a:gd name="T85" fmla="*/ 2049745 h 2260601"/>
                <a:gd name="T86" fmla="*/ 70111 w 1852613"/>
                <a:gd name="T87" fmla="*/ 1795810 h 2260601"/>
                <a:gd name="T88" fmla="*/ 9757 w 1852613"/>
                <a:gd name="T89" fmla="*/ 1598104 h 2260601"/>
                <a:gd name="T90" fmla="*/ 16790 w 1852613"/>
                <a:gd name="T91" fmla="*/ 1329659 h 2260601"/>
                <a:gd name="T92" fmla="*/ 165181 w 1852613"/>
                <a:gd name="T93" fmla="*/ 1028338 h 2260601"/>
                <a:gd name="T94" fmla="*/ 592882 w 1852613"/>
                <a:gd name="T95" fmla="*/ 565360 h 2260601"/>
                <a:gd name="T96" fmla="*/ 1189264 w 1852613"/>
                <a:gd name="T97" fmla="*/ 368004 h 2260601"/>
                <a:gd name="T98" fmla="*/ 1218519 w 1852613"/>
                <a:gd name="T99" fmla="*/ 430759 h 2260601"/>
                <a:gd name="T100" fmla="*/ 521153 w 1852613"/>
                <a:gd name="T101" fmla="*/ 520248 h 2260601"/>
                <a:gd name="T102" fmla="*/ 499835 w 1852613"/>
                <a:gd name="T103" fmla="*/ 477656 h 2260601"/>
                <a:gd name="T104" fmla="*/ 498928 w 1852613"/>
                <a:gd name="T105" fmla="*/ 340138 h 2260601"/>
                <a:gd name="T106" fmla="*/ 523875 w 1852613"/>
                <a:gd name="T107" fmla="*/ 300038 h 2260601"/>
                <a:gd name="T108" fmla="*/ 891532 w 1852613"/>
                <a:gd name="T109" fmla="*/ 28458 h 2260601"/>
                <a:gd name="T110" fmla="*/ 1077064 w 1852613"/>
                <a:gd name="T111" fmla="*/ 5872 h 2260601"/>
                <a:gd name="T112" fmla="*/ 1285249 w 1852613"/>
                <a:gd name="T113" fmla="*/ 20553 h 2260601"/>
                <a:gd name="T114" fmla="*/ 1334407 w 1852613"/>
                <a:gd name="T115" fmla="*/ 84923 h 2260601"/>
                <a:gd name="T116" fmla="*/ 1196221 w 1852613"/>
                <a:gd name="T117" fmla="*/ 322076 h 2260601"/>
                <a:gd name="T118" fmla="*/ 527490 w 1852613"/>
                <a:gd name="T119" fmla="*/ 134838 h 2260601"/>
                <a:gd name="T120" fmla="*/ 524772 w 1852613"/>
                <a:gd name="T121" fmla="*/ 61208 h 2260601"/>
                <a:gd name="T122" fmla="*/ 616972 w 1852613"/>
                <a:gd name="T123" fmla="*/ 7453 h 2260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2613" h="2260601">
                  <a:moveTo>
                    <a:pt x="862552" y="960438"/>
                  </a:moveTo>
                  <a:lnTo>
                    <a:pt x="986210" y="960438"/>
                  </a:lnTo>
                  <a:lnTo>
                    <a:pt x="986210" y="1022562"/>
                  </a:lnTo>
                  <a:lnTo>
                    <a:pt x="1001385" y="1023923"/>
                  </a:lnTo>
                  <a:lnTo>
                    <a:pt x="1016106" y="1025963"/>
                  </a:lnTo>
                  <a:lnTo>
                    <a:pt x="1030374" y="1028231"/>
                  </a:lnTo>
                  <a:lnTo>
                    <a:pt x="1043963" y="1030725"/>
                  </a:lnTo>
                  <a:lnTo>
                    <a:pt x="1057552" y="1033219"/>
                  </a:lnTo>
                  <a:lnTo>
                    <a:pt x="1070235" y="1036393"/>
                  </a:lnTo>
                  <a:lnTo>
                    <a:pt x="1082691" y="1039794"/>
                  </a:lnTo>
                  <a:lnTo>
                    <a:pt x="1094468" y="1043421"/>
                  </a:lnTo>
                  <a:lnTo>
                    <a:pt x="1105792" y="1047503"/>
                  </a:lnTo>
                  <a:lnTo>
                    <a:pt x="1116663" y="1051584"/>
                  </a:lnTo>
                  <a:lnTo>
                    <a:pt x="1127307" y="1055892"/>
                  </a:lnTo>
                  <a:lnTo>
                    <a:pt x="1137046" y="1060880"/>
                  </a:lnTo>
                  <a:lnTo>
                    <a:pt x="1146558" y="1066094"/>
                  </a:lnTo>
                  <a:lnTo>
                    <a:pt x="1155391" y="1071536"/>
                  </a:lnTo>
                  <a:lnTo>
                    <a:pt x="1163771" y="1077204"/>
                  </a:lnTo>
                  <a:lnTo>
                    <a:pt x="1171924" y="1083099"/>
                  </a:lnTo>
                  <a:lnTo>
                    <a:pt x="1179398" y="1089221"/>
                  </a:lnTo>
                  <a:lnTo>
                    <a:pt x="1186192" y="1096023"/>
                  </a:lnTo>
                  <a:lnTo>
                    <a:pt x="1192760" y="1102598"/>
                  </a:lnTo>
                  <a:lnTo>
                    <a:pt x="1198875" y="1109853"/>
                  </a:lnTo>
                  <a:lnTo>
                    <a:pt x="1204311" y="1117335"/>
                  </a:lnTo>
                  <a:lnTo>
                    <a:pt x="1209520" y="1125044"/>
                  </a:lnTo>
                  <a:lnTo>
                    <a:pt x="1214049" y="1132980"/>
                  </a:lnTo>
                  <a:lnTo>
                    <a:pt x="1218126" y="1141369"/>
                  </a:lnTo>
                  <a:lnTo>
                    <a:pt x="1221750" y="1149758"/>
                  </a:lnTo>
                  <a:lnTo>
                    <a:pt x="1224920" y="1158827"/>
                  </a:lnTo>
                  <a:lnTo>
                    <a:pt x="1227412" y="1167896"/>
                  </a:lnTo>
                  <a:lnTo>
                    <a:pt x="1229676" y="1177419"/>
                  </a:lnTo>
                  <a:lnTo>
                    <a:pt x="1231262" y="1187168"/>
                  </a:lnTo>
                  <a:lnTo>
                    <a:pt x="1232621" y="1197371"/>
                  </a:lnTo>
                  <a:lnTo>
                    <a:pt x="1233300" y="1207574"/>
                  </a:lnTo>
                  <a:lnTo>
                    <a:pt x="1233753" y="1218230"/>
                  </a:lnTo>
                  <a:lnTo>
                    <a:pt x="1233300" y="1225032"/>
                  </a:lnTo>
                  <a:lnTo>
                    <a:pt x="1232847" y="1233421"/>
                  </a:lnTo>
                  <a:lnTo>
                    <a:pt x="1232168" y="1243397"/>
                  </a:lnTo>
                  <a:lnTo>
                    <a:pt x="1230809" y="1254734"/>
                  </a:lnTo>
                  <a:lnTo>
                    <a:pt x="962657" y="1254734"/>
                  </a:lnTo>
                  <a:lnTo>
                    <a:pt x="962657" y="1222538"/>
                  </a:lnTo>
                  <a:lnTo>
                    <a:pt x="962657" y="1210068"/>
                  </a:lnTo>
                  <a:lnTo>
                    <a:pt x="962204" y="1198958"/>
                  </a:lnTo>
                  <a:lnTo>
                    <a:pt x="961298" y="1188982"/>
                  </a:lnTo>
                  <a:lnTo>
                    <a:pt x="960392" y="1179913"/>
                  </a:lnTo>
                  <a:lnTo>
                    <a:pt x="959033" y="1171977"/>
                  </a:lnTo>
                  <a:lnTo>
                    <a:pt x="957447" y="1165402"/>
                  </a:lnTo>
                  <a:lnTo>
                    <a:pt x="956542" y="1162228"/>
                  </a:lnTo>
                  <a:lnTo>
                    <a:pt x="955636" y="1159734"/>
                  </a:lnTo>
                  <a:lnTo>
                    <a:pt x="954730" y="1157240"/>
                  </a:lnTo>
                  <a:lnTo>
                    <a:pt x="953371" y="1154973"/>
                  </a:lnTo>
                  <a:lnTo>
                    <a:pt x="952012" y="1153159"/>
                  </a:lnTo>
                  <a:lnTo>
                    <a:pt x="950880" y="1151345"/>
                  </a:lnTo>
                  <a:lnTo>
                    <a:pt x="949294" y="1149531"/>
                  </a:lnTo>
                  <a:lnTo>
                    <a:pt x="947482" y="1147944"/>
                  </a:lnTo>
                  <a:lnTo>
                    <a:pt x="945671" y="1146810"/>
                  </a:lnTo>
                  <a:lnTo>
                    <a:pt x="943632" y="1145450"/>
                  </a:lnTo>
                  <a:lnTo>
                    <a:pt x="941367" y="1144090"/>
                  </a:lnTo>
                  <a:lnTo>
                    <a:pt x="938876" y="1143183"/>
                  </a:lnTo>
                  <a:lnTo>
                    <a:pt x="936385" y="1142049"/>
                  </a:lnTo>
                  <a:lnTo>
                    <a:pt x="933667" y="1141369"/>
                  </a:lnTo>
                  <a:lnTo>
                    <a:pt x="930723" y="1140915"/>
                  </a:lnTo>
                  <a:lnTo>
                    <a:pt x="927552" y="1140235"/>
                  </a:lnTo>
                  <a:lnTo>
                    <a:pt x="920984" y="1139555"/>
                  </a:lnTo>
                  <a:lnTo>
                    <a:pt x="913737" y="1139328"/>
                  </a:lnTo>
                  <a:lnTo>
                    <a:pt x="907848" y="1139555"/>
                  </a:lnTo>
                  <a:lnTo>
                    <a:pt x="902186" y="1140008"/>
                  </a:lnTo>
                  <a:lnTo>
                    <a:pt x="896977" y="1141142"/>
                  </a:lnTo>
                  <a:lnTo>
                    <a:pt x="891995" y="1142502"/>
                  </a:lnTo>
                  <a:lnTo>
                    <a:pt x="887692" y="1144316"/>
                  </a:lnTo>
                  <a:lnTo>
                    <a:pt x="883615" y="1147037"/>
                  </a:lnTo>
                  <a:lnTo>
                    <a:pt x="879991" y="1149531"/>
                  </a:lnTo>
                  <a:lnTo>
                    <a:pt x="876821" y="1152932"/>
                  </a:lnTo>
                  <a:lnTo>
                    <a:pt x="873876" y="1156560"/>
                  </a:lnTo>
                  <a:lnTo>
                    <a:pt x="871385" y="1160641"/>
                  </a:lnTo>
                  <a:lnTo>
                    <a:pt x="869347" y="1164949"/>
                  </a:lnTo>
                  <a:lnTo>
                    <a:pt x="867535" y="1169937"/>
                  </a:lnTo>
                  <a:lnTo>
                    <a:pt x="866403" y="1175378"/>
                  </a:lnTo>
                  <a:lnTo>
                    <a:pt x="865270" y="1181273"/>
                  </a:lnTo>
                  <a:lnTo>
                    <a:pt x="864817" y="1187395"/>
                  </a:lnTo>
                  <a:lnTo>
                    <a:pt x="864591" y="1194197"/>
                  </a:lnTo>
                  <a:lnTo>
                    <a:pt x="864591" y="1199865"/>
                  </a:lnTo>
                  <a:lnTo>
                    <a:pt x="864817" y="1205307"/>
                  </a:lnTo>
                  <a:lnTo>
                    <a:pt x="865270" y="1210521"/>
                  </a:lnTo>
                  <a:lnTo>
                    <a:pt x="866176" y="1215283"/>
                  </a:lnTo>
                  <a:lnTo>
                    <a:pt x="867082" y="1220044"/>
                  </a:lnTo>
                  <a:lnTo>
                    <a:pt x="868214" y="1224579"/>
                  </a:lnTo>
                  <a:lnTo>
                    <a:pt x="869347" y="1228887"/>
                  </a:lnTo>
                  <a:lnTo>
                    <a:pt x="870706" y="1233194"/>
                  </a:lnTo>
                  <a:lnTo>
                    <a:pt x="872518" y="1237049"/>
                  </a:lnTo>
                  <a:lnTo>
                    <a:pt x="874329" y="1240677"/>
                  </a:lnTo>
                  <a:lnTo>
                    <a:pt x="876368" y="1244078"/>
                  </a:lnTo>
                  <a:lnTo>
                    <a:pt x="878632" y="1247252"/>
                  </a:lnTo>
                  <a:lnTo>
                    <a:pt x="881350" y="1250426"/>
                  </a:lnTo>
                  <a:lnTo>
                    <a:pt x="883841" y="1253147"/>
                  </a:lnTo>
                  <a:lnTo>
                    <a:pt x="886786" y="1255868"/>
                  </a:lnTo>
                  <a:lnTo>
                    <a:pt x="889730" y="1258135"/>
                  </a:lnTo>
                  <a:lnTo>
                    <a:pt x="893127" y="1260629"/>
                  </a:lnTo>
                  <a:lnTo>
                    <a:pt x="897430" y="1263350"/>
                  </a:lnTo>
                  <a:lnTo>
                    <a:pt x="908075" y="1269471"/>
                  </a:lnTo>
                  <a:lnTo>
                    <a:pt x="921664" y="1276953"/>
                  </a:lnTo>
                  <a:lnTo>
                    <a:pt x="938197" y="1285116"/>
                  </a:lnTo>
                  <a:lnTo>
                    <a:pt x="957674" y="1294638"/>
                  </a:lnTo>
                  <a:lnTo>
                    <a:pt x="980548" y="1305295"/>
                  </a:lnTo>
                  <a:lnTo>
                    <a:pt x="1005914" y="1316858"/>
                  </a:lnTo>
                  <a:lnTo>
                    <a:pt x="1034451" y="1329555"/>
                  </a:lnTo>
                  <a:lnTo>
                    <a:pt x="1058911" y="1340438"/>
                  </a:lnTo>
                  <a:lnTo>
                    <a:pt x="1081332" y="1350641"/>
                  </a:lnTo>
                  <a:lnTo>
                    <a:pt x="1101942" y="1360163"/>
                  </a:lnTo>
                  <a:lnTo>
                    <a:pt x="1120287" y="1369233"/>
                  </a:lnTo>
                  <a:lnTo>
                    <a:pt x="1136820" y="1377395"/>
                  </a:lnTo>
                  <a:lnTo>
                    <a:pt x="1151314" y="1384877"/>
                  </a:lnTo>
                  <a:lnTo>
                    <a:pt x="1163544" y="1391906"/>
                  </a:lnTo>
                  <a:lnTo>
                    <a:pt x="1173962" y="1398254"/>
                  </a:lnTo>
                  <a:lnTo>
                    <a:pt x="1178492" y="1401201"/>
                  </a:lnTo>
                  <a:lnTo>
                    <a:pt x="1182795" y="1404602"/>
                  </a:lnTo>
                  <a:lnTo>
                    <a:pt x="1187325" y="1408003"/>
                  </a:lnTo>
                  <a:lnTo>
                    <a:pt x="1191628" y="1411404"/>
                  </a:lnTo>
                  <a:lnTo>
                    <a:pt x="1195704" y="1415032"/>
                  </a:lnTo>
                  <a:lnTo>
                    <a:pt x="1200234" y="1418886"/>
                  </a:lnTo>
                  <a:lnTo>
                    <a:pt x="1204084" y="1422741"/>
                  </a:lnTo>
                  <a:lnTo>
                    <a:pt x="1208161" y="1427049"/>
                  </a:lnTo>
                  <a:lnTo>
                    <a:pt x="1212011" y="1431357"/>
                  </a:lnTo>
                  <a:lnTo>
                    <a:pt x="1215635" y="1435664"/>
                  </a:lnTo>
                  <a:lnTo>
                    <a:pt x="1219485" y="1440426"/>
                  </a:lnTo>
                  <a:lnTo>
                    <a:pt x="1223108" y="1445187"/>
                  </a:lnTo>
                  <a:lnTo>
                    <a:pt x="1226506" y="1450175"/>
                  </a:lnTo>
                  <a:lnTo>
                    <a:pt x="1230129" y="1455163"/>
                  </a:lnTo>
                  <a:lnTo>
                    <a:pt x="1233300" y="1460151"/>
                  </a:lnTo>
                  <a:lnTo>
                    <a:pt x="1236471" y="1465593"/>
                  </a:lnTo>
                  <a:lnTo>
                    <a:pt x="1239641" y="1471261"/>
                  </a:lnTo>
                  <a:lnTo>
                    <a:pt x="1242359" y="1476929"/>
                  </a:lnTo>
                  <a:lnTo>
                    <a:pt x="1245303" y="1482824"/>
                  </a:lnTo>
                  <a:lnTo>
                    <a:pt x="1247795" y="1488946"/>
                  </a:lnTo>
                  <a:lnTo>
                    <a:pt x="1250060" y="1495068"/>
                  </a:lnTo>
                  <a:lnTo>
                    <a:pt x="1252098" y="1501416"/>
                  </a:lnTo>
                  <a:lnTo>
                    <a:pt x="1253910" y="1507991"/>
                  </a:lnTo>
                  <a:lnTo>
                    <a:pt x="1255722" y="1514566"/>
                  </a:lnTo>
                  <a:lnTo>
                    <a:pt x="1257080" y="1521595"/>
                  </a:lnTo>
                  <a:lnTo>
                    <a:pt x="1258439" y="1528624"/>
                  </a:lnTo>
                  <a:lnTo>
                    <a:pt x="1259572" y="1535879"/>
                  </a:lnTo>
                  <a:lnTo>
                    <a:pt x="1260478" y="1543361"/>
                  </a:lnTo>
                  <a:lnTo>
                    <a:pt x="1261157" y="1550617"/>
                  </a:lnTo>
                  <a:lnTo>
                    <a:pt x="1261610" y="1558552"/>
                  </a:lnTo>
                  <a:lnTo>
                    <a:pt x="1262063" y="1566488"/>
                  </a:lnTo>
                  <a:lnTo>
                    <a:pt x="1262063" y="1574423"/>
                  </a:lnTo>
                  <a:lnTo>
                    <a:pt x="1261610" y="1587347"/>
                  </a:lnTo>
                  <a:lnTo>
                    <a:pt x="1260931" y="1599817"/>
                  </a:lnTo>
                  <a:lnTo>
                    <a:pt x="1259572" y="1611834"/>
                  </a:lnTo>
                  <a:lnTo>
                    <a:pt x="1257760" y="1623624"/>
                  </a:lnTo>
                  <a:lnTo>
                    <a:pt x="1255269" y="1634960"/>
                  </a:lnTo>
                  <a:lnTo>
                    <a:pt x="1252551" y="1646070"/>
                  </a:lnTo>
                  <a:lnTo>
                    <a:pt x="1250739" y="1651511"/>
                  </a:lnTo>
                  <a:lnTo>
                    <a:pt x="1248927" y="1656953"/>
                  </a:lnTo>
                  <a:lnTo>
                    <a:pt x="1247115" y="1662168"/>
                  </a:lnTo>
                  <a:lnTo>
                    <a:pt x="1244624" y="1667156"/>
                  </a:lnTo>
                  <a:lnTo>
                    <a:pt x="1242586" y="1672371"/>
                  </a:lnTo>
                  <a:lnTo>
                    <a:pt x="1240321" y="1677359"/>
                  </a:lnTo>
                  <a:lnTo>
                    <a:pt x="1237830" y="1682120"/>
                  </a:lnTo>
                  <a:lnTo>
                    <a:pt x="1235112" y="1687108"/>
                  </a:lnTo>
                  <a:lnTo>
                    <a:pt x="1232394" y="1691643"/>
                  </a:lnTo>
                  <a:lnTo>
                    <a:pt x="1229450" y="1696404"/>
                  </a:lnTo>
                  <a:lnTo>
                    <a:pt x="1226506" y="1700939"/>
                  </a:lnTo>
                  <a:lnTo>
                    <a:pt x="1223335" y="1705473"/>
                  </a:lnTo>
                  <a:lnTo>
                    <a:pt x="1219938" y="1709781"/>
                  </a:lnTo>
                  <a:lnTo>
                    <a:pt x="1216541" y="1713862"/>
                  </a:lnTo>
                  <a:lnTo>
                    <a:pt x="1213143" y="1718397"/>
                  </a:lnTo>
                  <a:lnTo>
                    <a:pt x="1209067" y="1722251"/>
                  </a:lnTo>
                  <a:lnTo>
                    <a:pt x="1205217" y="1726332"/>
                  </a:lnTo>
                  <a:lnTo>
                    <a:pt x="1201366" y="1730187"/>
                  </a:lnTo>
                  <a:lnTo>
                    <a:pt x="1197290" y="1734041"/>
                  </a:lnTo>
                  <a:lnTo>
                    <a:pt x="1192987" y="1737896"/>
                  </a:lnTo>
                  <a:lnTo>
                    <a:pt x="1184154" y="1745151"/>
                  </a:lnTo>
                  <a:lnTo>
                    <a:pt x="1174642" y="1751726"/>
                  </a:lnTo>
                  <a:lnTo>
                    <a:pt x="1164903" y="1758528"/>
                  </a:lnTo>
                  <a:lnTo>
                    <a:pt x="1154259" y="1764650"/>
                  </a:lnTo>
                  <a:lnTo>
                    <a:pt x="1143161" y="1770318"/>
                  </a:lnTo>
                  <a:lnTo>
                    <a:pt x="1131611" y="1775760"/>
                  </a:lnTo>
                  <a:lnTo>
                    <a:pt x="1119607" y="1780974"/>
                  </a:lnTo>
                  <a:lnTo>
                    <a:pt x="1106698" y="1785962"/>
                  </a:lnTo>
                  <a:lnTo>
                    <a:pt x="1093562" y="1790270"/>
                  </a:lnTo>
                  <a:lnTo>
                    <a:pt x="1079973" y="1794125"/>
                  </a:lnTo>
                  <a:lnTo>
                    <a:pt x="1065478" y="1797979"/>
                  </a:lnTo>
                  <a:lnTo>
                    <a:pt x="1050757" y="1801380"/>
                  </a:lnTo>
                  <a:lnTo>
                    <a:pt x="1035357" y="1804101"/>
                  </a:lnTo>
                  <a:lnTo>
                    <a:pt x="1019277" y="1806822"/>
                  </a:lnTo>
                  <a:lnTo>
                    <a:pt x="1002970" y="1809089"/>
                  </a:lnTo>
                  <a:lnTo>
                    <a:pt x="986210" y="1811129"/>
                  </a:lnTo>
                  <a:lnTo>
                    <a:pt x="986210" y="1884363"/>
                  </a:lnTo>
                  <a:lnTo>
                    <a:pt x="862552" y="1884363"/>
                  </a:lnTo>
                  <a:lnTo>
                    <a:pt x="862552" y="1808862"/>
                  </a:lnTo>
                  <a:lnTo>
                    <a:pt x="849190" y="1807502"/>
                  </a:lnTo>
                  <a:lnTo>
                    <a:pt x="836281" y="1805915"/>
                  </a:lnTo>
                  <a:lnTo>
                    <a:pt x="823145" y="1804101"/>
                  </a:lnTo>
                  <a:lnTo>
                    <a:pt x="810462" y="1802060"/>
                  </a:lnTo>
                  <a:lnTo>
                    <a:pt x="798006" y="1799566"/>
                  </a:lnTo>
                  <a:lnTo>
                    <a:pt x="785776" y="1796619"/>
                  </a:lnTo>
                  <a:lnTo>
                    <a:pt x="773546" y="1793444"/>
                  </a:lnTo>
                  <a:lnTo>
                    <a:pt x="761769" y="1789817"/>
                  </a:lnTo>
                  <a:lnTo>
                    <a:pt x="750218" y="1785962"/>
                  </a:lnTo>
                  <a:lnTo>
                    <a:pt x="738894" y="1781655"/>
                  </a:lnTo>
                  <a:lnTo>
                    <a:pt x="727570" y="1777120"/>
                  </a:lnTo>
                  <a:lnTo>
                    <a:pt x="716699" y="1771905"/>
                  </a:lnTo>
                  <a:lnTo>
                    <a:pt x="705828" y="1766690"/>
                  </a:lnTo>
                  <a:lnTo>
                    <a:pt x="695410" y="1761022"/>
                  </a:lnTo>
                  <a:lnTo>
                    <a:pt x="684766" y="1754900"/>
                  </a:lnTo>
                  <a:lnTo>
                    <a:pt x="674801" y="1748779"/>
                  </a:lnTo>
                  <a:lnTo>
                    <a:pt x="669818" y="1745378"/>
                  </a:lnTo>
                  <a:lnTo>
                    <a:pt x="664835" y="1741750"/>
                  </a:lnTo>
                  <a:lnTo>
                    <a:pt x="660306" y="1738122"/>
                  </a:lnTo>
                  <a:lnTo>
                    <a:pt x="656003" y="1734268"/>
                  </a:lnTo>
                  <a:lnTo>
                    <a:pt x="651473" y="1730414"/>
                  </a:lnTo>
                  <a:lnTo>
                    <a:pt x="647396" y="1726332"/>
                  </a:lnTo>
                  <a:lnTo>
                    <a:pt x="643546" y="1722251"/>
                  </a:lnTo>
                  <a:lnTo>
                    <a:pt x="639696" y="1717490"/>
                  </a:lnTo>
                  <a:lnTo>
                    <a:pt x="635846" y="1713182"/>
                  </a:lnTo>
                  <a:lnTo>
                    <a:pt x="632449" y="1708194"/>
                  </a:lnTo>
                  <a:lnTo>
                    <a:pt x="629052" y="1703659"/>
                  </a:lnTo>
                  <a:lnTo>
                    <a:pt x="625654" y="1698445"/>
                  </a:lnTo>
                  <a:lnTo>
                    <a:pt x="622710" y="1693230"/>
                  </a:lnTo>
                  <a:lnTo>
                    <a:pt x="619766" y="1687788"/>
                  </a:lnTo>
                  <a:lnTo>
                    <a:pt x="617048" y="1682573"/>
                  </a:lnTo>
                  <a:lnTo>
                    <a:pt x="614330" y="1676905"/>
                  </a:lnTo>
                  <a:lnTo>
                    <a:pt x="612066" y="1671237"/>
                  </a:lnTo>
                  <a:lnTo>
                    <a:pt x="609801" y="1665115"/>
                  </a:lnTo>
                  <a:lnTo>
                    <a:pt x="607762" y="1658994"/>
                  </a:lnTo>
                  <a:lnTo>
                    <a:pt x="605724" y="1652872"/>
                  </a:lnTo>
                  <a:lnTo>
                    <a:pt x="603912" y="1646297"/>
                  </a:lnTo>
                  <a:lnTo>
                    <a:pt x="602327" y="1639948"/>
                  </a:lnTo>
                  <a:lnTo>
                    <a:pt x="600742" y="1633146"/>
                  </a:lnTo>
                  <a:lnTo>
                    <a:pt x="599383" y="1626571"/>
                  </a:lnTo>
                  <a:lnTo>
                    <a:pt x="598250" y="1619316"/>
                  </a:lnTo>
                  <a:lnTo>
                    <a:pt x="597118" y="1612287"/>
                  </a:lnTo>
                  <a:lnTo>
                    <a:pt x="596438" y="1604805"/>
                  </a:lnTo>
                  <a:lnTo>
                    <a:pt x="595533" y="1597550"/>
                  </a:lnTo>
                  <a:lnTo>
                    <a:pt x="595080" y="1589841"/>
                  </a:lnTo>
                  <a:lnTo>
                    <a:pt x="594627" y="1582132"/>
                  </a:lnTo>
                  <a:lnTo>
                    <a:pt x="594400" y="1574196"/>
                  </a:lnTo>
                  <a:lnTo>
                    <a:pt x="594400" y="1566261"/>
                  </a:lnTo>
                  <a:lnTo>
                    <a:pt x="594400" y="1527944"/>
                  </a:lnTo>
                  <a:lnTo>
                    <a:pt x="862552" y="1527944"/>
                  </a:lnTo>
                  <a:lnTo>
                    <a:pt x="862552" y="1576010"/>
                  </a:lnTo>
                  <a:lnTo>
                    <a:pt x="862779" y="1594602"/>
                  </a:lnTo>
                  <a:lnTo>
                    <a:pt x="863005" y="1611380"/>
                  </a:lnTo>
                  <a:lnTo>
                    <a:pt x="863685" y="1626571"/>
                  </a:lnTo>
                  <a:lnTo>
                    <a:pt x="864591" y="1639721"/>
                  </a:lnTo>
                  <a:lnTo>
                    <a:pt x="865723" y="1650831"/>
                  </a:lnTo>
                  <a:lnTo>
                    <a:pt x="867082" y="1660354"/>
                  </a:lnTo>
                  <a:lnTo>
                    <a:pt x="867988" y="1664208"/>
                  </a:lnTo>
                  <a:lnTo>
                    <a:pt x="868894" y="1667836"/>
                  </a:lnTo>
                  <a:lnTo>
                    <a:pt x="870026" y="1670784"/>
                  </a:lnTo>
                  <a:lnTo>
                    <a:pt x="870706" y="1673504"/>
                  </a:lnTo>
                  <a:lnTo>
                    <a:pt x="872065" y="1675772"/>
                  </a:lnTo>
                  <a:lnTo>
                    <a:pt x="873197" y="1677812"/>
                  </a:lnTo>
                  <a:lnTo>
                    <a:pt x="874782" y="1679853"/>
                  </a:lnTo>
                  <a:lnTo>
                    <a:pt x="876368" y="1681667"/>
                  </a:lnTo>
                  <a:lnTo>
                    <a:pt x="878179" y="1683480"/>
                  </a:lnTo>
                  <a:lnTo>
                    <a:pt x="880218" y="1685067"/>
                  </a:lnTo>
                  <a:lnTo>
                    <a:pt x="882483" y="1686655"/>
                  </a:lnTo>
                  <a:lnTo>
                    <a:pt x="884974" y="1687562"/>
                  </a:lnTo>
                  <a:lnTo>
                    <a:pt x="887692" y="1688922"/>
                  </a:lnTo>
                  <a:lnTo>
                    <a:pt x="890409" y="1690056"/>
                  </a:lnTo>
                  <a:lnTo>
                    <a:pt x="893354" y="1690736"/>
                  </a:lnTo>
                  <a:lnTo>
                    <a:pt x="896524" y="1691189"/>
                  </a:lnTo>
                  <a:lnTo>
                    <a:pt x="899922" y="1691643"/>
                  </a:lnTo>
                  <a:lnTo>
                    <a:pt x="903545" y="1692323"/>
                  </a:lnTo>
                  <a:lnTo>
                    <a:pt x="906942" y="1692550"/>
                  </a:lnTo>
                  <a:lnTo>
                    <a:pt x="910793" y="1692550"/>
                  </a:lnTo>
                  <a:lnTo>
                    <a:pt x="917587" y="1692323"/>
                  </a:lnTo>
                  <a:lnTo>
                    <a:pt x="923702" y="1691643"/>
                  </a:lnTo>
                  <a:lnTo>
                    <a:pt x="929364" y="1690736"/>
                  </a:lnTo>
                  <a:lnTo>
                    <a:pt x="934573" y="1689149"/>
                  </a:lnTo>
                  <a:lnTo>
                    <a:pt x="939556" y="1687335"/>
                  </a:lnTo>
                  <a:lnTo>
                    <a:pt x="943859" y="1685067"/>
                  </a:lnTo>
                  <a:lnTo>
                    <a:pt x="947935" y="1682573"/>
                  </a:lnTo>
                  <a:lnTo>
                    <a:pt x="951559" y="1679173"/>
                  </a:lnTo>
                  <a:lnTo>
                    <a:pt x="954730" y="1675772"/>
                  </a:lnTo>
                  <a:lnTo>
                    <a:pt x="957221" y="1671917"/>
                  </a:lnTo>
                  <a:lnTo>
                    <a:pt x="959486" y="1667609"/>
                  </a:lnTo>
                  <a:lnTo>
                    <a:pt x="961298" y="1662848"/>
                  </a:lnTo>
                  <a:lnTo>
                    <a:pt x="962883" y="1657633"/>
                  </a:lnTo>
                  <a:lnTo>
                    <a:pt x="964015" y="1651965"/>
                  </a:lnTo>
                  <a:lnTo>
                    <a:pt x="964468" y="1646297"/>
                  </a:lnTo>
                  <a:lnTo>
                    <a:pt x="964695" y="1639948"/>
                  </a:lnTo>
                  <a:lnTo>
                    <a:pt x="964468" y="1624304"/>
                  </a:lnTo>
                  <a:lnTo>
                    <a:pt x="964015" y="1609566"/>
                  </a:lnTo>
                  <a:lnTo>
                    <a:pt x="962883" y="1596189"/>
                  </a:lnTo>
                  <a:lnTo>
                    <a:pt x="961751" y="1583719"/>
                  </a:lnTo>
                  <a:lnTo>
                    <a:pt x="959939" y="1572609"/>
                  </a:lnTo>
                  <a:lnTo>
                    <a:pt x="958806" y="1567395"/>
                  </a:lnTo>
                  <a:lnTo>
                    <a:pt x="957674" y="1562633"/>
                  </a:lnTo>
                  <a:lnTo>
                    <a:pt x="956542" y="1558099"/>
                  </a:lnTo>
                  <a:lnTo>
                    <a:pt x="955183" y="1553791"/>
                  </a:lnTo>
                  <a:lnTo>
                    <a:pt x="953597" y="1549936"/>
                  </a:lnTo>
                  <a:lnTo>
                    <a:pt x="952012" y="1546082"/>
                  </a:lnTo>
                  <a:lnTo>
                    <a:pt x="950200" y="1542681"/>
                  </a:lnTo>
                  <a:lnTo>
                    <a:pt x="947935" y="1539053"/>
                  </a:lnTo>
                  <a:lnTo>
                    <a:pt x="945218" y="1535426"/>
                  </a:lnTo>
                  <a:lnTo>
                    <a:pt x="942047" y="1531798"/>
                  </a:lnTo>
                  <a:lnTo>
                    <a:pt x="938197" y="1527944"/>
                  </a:lnTo>
                  <a:lnTo>
                    <a:pt x="934120" y="1524543"/>
                  </a:lnTo>
                  <a:lnTo>
                    <a:pt x="929364" y="1520461"/>
                  </a:lnTo>
                  <a:lnTo>
                    <a:pt x="924381" y="1516607"/>
                  </a:lnTo>
                  <a:lnTo>
                    <a:pt x="918719" y="1512753"/>
                  </a:lnTo>
                  <a:lnTo>
                    <a:pt x="912378" y="1508898"/>
                  </a:lnTo>
                  <a:lnTo>
                    <a:pt x="906037" y="1505044"/>
                  </a:lnTo>
                  <a:lnTo>
                    <a:pt x="898789" y="1500963"/>
                  </a:lnTo>
                  <a:lnTo>
                    <a:pt x="891315" y="1497108"/>
                  </a:lnTo>
                  <a:lnTo>
                    <a:pt x="883389" y="1493027"/>
                  </a:lnTo>
                  <a:lnTo>
                    <a:pt x="874782" y="1488946"/>
                  </a:lnTo>
                  <a:lnTo>
                    <a:pt x="865723" y="1484638"/>
                  </a:lnTo>
                  <a:lnTo>
                    <a:pt x="836507" y="1471261"/>
                  </a:lnTo>
                  <a:lnTo>
                    <a:pt x="809330" y="1458791"/>
                  </a:lnTo>
                  <a:lnTo>
                    <a:pt x="784870" y="1447001"/>
                  </a:lnTo>
                  <a:lnTo>
                    <a:pt x="762901" y="1436345"/>
                  </a:lnTo>
                  <a:lnTo>
                    <a:pt x="743197" y="1426369"/>
                  </a:lnTo>
                  <a:lnTo>
                    <a:pt x="725985" y="1417526"/>
                  </a:lnTo>
                  <a:lnTo>
                    <a:pt x="711264" y="1409817"/>
                  </a:lnTo>
                  <a:lnTo>
                    <a:pt x="698807" y="1402562"/>
                  </a:lnTo>
                  <a:lnTo>
                    <a:pt x="693598" y="1399161"/>
                  </a:lnTo>
                  <a:lnTo>
                    <a:pt x="688163" y="1395760"/>
                  </a:lnTo>
                  <a:lnTo>
                    <a:pt x="682727" y="1391906"/>
                  </a:lnTo>
                  <a:lnTo>
                    <a:pt x="677518" y="1388051"/>
                  </a:lnTo>
                  <a:lnTo>
                    <a:pt x="672309" y="1384197"/>
                  </a:lnTo>
                  <a:lnTo>
                    <a:pt x="667553" y="1379889"/>
                  </a:lnTo>
                  <a:lnTo>
                    <a:pt x="662571" y="1375354"/>
                  </a:lnTo>
                  <a:lnTo>
                    <a:pt x="657815" y="1371046"/>
                  </a:lnTo>
                  <a:lnTo>
                    <a:pt x="653058" y="1366058"/>
                  </a:lnTo>
                  <a:lnTo>
                    <a:pt x="648529" y="1361524"/>
                  </a:lnTo>
                  <a:lnTo>
                    <a:pt x="643773" y="1356309"/>
                  </a:lnTo>
                  <a:lnTo>
                    <a:pt x="639470" y="1351094"/>
                  </a:lnTo>
                  <a:lnTo>
                    <a:pt x="634940" y="1345879"/>
                  </a:lnTo>
                  <a:lnTo>
                    <a:pt x="630863" y="1339984"/>
                  </a:lnTo>
                  <a:lnTo>
                    <a:pt x="626787" y="1334316"/>
                  </a:lnTo>
                  <a:lnTo>
                    <a:pt x="622710" y="1328421"/>
                  </a:lnTo>
                  <a:lnTo>
                    <a:pt x="618860" y="1322526"/>
                  </a:lnTo>
                  <a:lnTo>
                    <a:pt x="615010" y="1316404"/>
                  </a:lnTo>
                  <a:lnTo>
                    <a:pt x="611613" y="1310283"/>
                  </a:lnTo>
                  <a:lnTo>
                    <a:pt x="608442" y="1303934"/>
                  </a:lnTo>
                  <a:lnTo>
                    <a:pt x="605724" y="1297586"/>
                  </a:lnTo>
                  <a:lnTo>
                    <a:pt x="603006" y="1291011"/>
                  </a:lnTo>
                  <a:lnTo>
                    <a:pt x="600515" y="1284435"/>
                  </a:lnTo>
                  <a:lnTo>
                    <a:pt x="598477" y="1277634"/>
                  </a:lnTo>
                  <a:lnTo>
                    <a:pt x="596665" y="1271058"/>
                  </a:lnTo>
                  <a:lnTo>
                    <a:pt x="594853" y="1264030"/>
                  </a:lnTo>
                  <a:lnTo>
                    <a:pt x="593494" y="1257001"/>
                  </a:lnTo>
                  <a:lnTo>
                    <a:pt x="592588" y="1249973"/>
                  </a:lnTo>
                  <a:lnTo>
                    <a:pt x="591456" y="1242717"/>
                  </a:lnTo>
                  <a:lnTo>
                    <a:pt x="591003" y="1235462"/>
                  </a:lnTo>
                  <a:lnTo>
                    <a:pt x="590550" y="1228206"/>
                  </a:lnTo>
                  <a:lnTo>
                    <a:pt x="590550" y="1220724"/>
                  </a:lnTo>
                  <a:lnTo>
                    <a:pt x="590776" y="1209841"/>
                  </a:lnTo>
                  <a:lnTo>
                    <a:pt x="591456" y="1199412"/>
                  </a:lnTo>
                  <a:lnTo>
                    <a:pt x="592815" y="1189209"/>
                  </a:lnTo>
                  <a:lnTo>
                    <a:pt x="594627" y="1179459"/>
                  </a:lnTo>
                  <a:lnTo>
                    <a:pt x="597118" y="1169710"/>
                  </a:lnTo>
                  <a:lnTo>
                    <a:pt x="600062" y="1160414"/>
                  </a:lnTo>
                  <a:lnTo>
                    <a:pt x="603459" y="1151345"/>
                  </a:lnTo>
                  <a:lnTo>
                    <a:pt x="607536" y="1142956"/>
                  </a:lnTo>
                  <a:lnTo>
                    <a:pt x="611839" y="1134340"/>
                  </a:lnTo>
                  <a:lnTo>
                    <a:pt x="617048" y="1126405"/>
                  </a:lnTo>
                  <a:lnTo>
                    <a:pt x="622710" y="1118469"/>
                  </a:lnTo>
                  <a:lnTo>
                    <a:pt x="628599" y="1110987"/>
                  </a:lnTo>
                  <a:lnTo>
                    <a:pt x="635393" y="1103732"/>
                  </a:lnTo>
                  <a:lnTo>
                    <a:pt x="642414" y="1096703"/>
                  </a:lnTo>
                  <a:lnTo>
                    <a:pt x="650341" y="1089901"/>
                  </a:lnTo>
                  <a:lnTo>
                    <a:pt x="658494" y="1083779"/>
                  </a:lnTo>
                  <a:lnTo>
                    <a:pt x="667327" y="1077658"/>
                  </a:lnTo>
                  <a:lnTo>
                    <a:pt x="676612" y="1071989"/>
                  </a:lnTo>
                  <a:lnTo>
                    <a:pt x="686351" y="1066548"/>
                  </a:lnTo>
                  <a:lnTo>
                    <a:pt x="696543" y="1061333"/>
                  </a:lnTo>
                  <a:lnTo>
                    <a:pt x="707640" y="1056572"/>
                  </a:lnTo>
                  <a:lnTo>
                    <a:pt x="718964" y="1051810"/>
                  </a:lnTo>
                  <a:lnTo>
                    <a:pt x="731194" y="1047503"/>
                  </a:lnTo>
                  <a:lnTo>
                    <a:pt x="743424" y="1043648"/>
                  </a:lnTo>
                  <a:lnTo>
                    <a:pt x="756560" y="1040020"/>
                  </a:lnTo>
                  <a:lnTo>
                    <a:pt x="769922" y="1036620"/>
                  </a:lnTo>
                  <a:lnTo>
                    <a:pt x="784190" y="1033445"/>
                  </a:lnTo>
                  <a:lnTo>
                    <a:pt x="798912" y="1030725"/>
                  </a:lnTo>
                  <a:lnTo>
                    <a:pt x="813859" y="1028231"/>
                  </a:lnTo>
                  <a:lnTo>
                    <a:pt x="829486" y="1025963"/>
                  </a:lnTo>
                  <a:lnTo>
                    <a:pt x="845793" y="1023923"/>
                  </a:lnTo>
                  <a:lnTo>
                    <a:pt x="862552" y="1022562"/>
                  </a:lnTo>
                  <a:lnTo>
                    <a:pt x="862552" y="960438"/>
                  </a:lnTo>
                  <a:close/>
                  <a:moveTo>
                    <a:pt x="911445" y="846275"/>
                  </a:moveTo>
                  <a:lnTo>
                    <a:pt x="896696" y="846956"/>
                  </a:lnTo>
                  <a:lnTo>
                    <a:pt x="881948" y="847863"/>
                  </a:lnTo>
                  <a:lnTo>
                    <a:pt x="867200" y="849223"/>
                  </a:lnTo>
                  <a:lnTo>
                    <a:pt x="852905" y="851037"/>
                  </a:lnTo>
                  <a:lnTo>
                    <a:pt x="838384" y="852851"/>
                  </a:lnTo>
                  <a:lnTo>
                    <a:pt x="824089" y="855345"/>
                  </a:lnTo>
                  <a:lnTo>
                    <a:pt x="810022" y="857839"/>
                  </a:lnTo>
                  <a:lnTo>
                    <a:pt x="795954" y="861013"/>
                  </a:lnTo>
                  <a:lnTo>
                    <a:pt x="782114" y="864414"/>
                  </a:lnTo>
                  <a:lnTo>
                    <a:pt x="768500" y="868041"/>
                  </a:lnTo>
                  <a:lnTo>
                    <a:pt x="754659" y="872122"/>
                  </a:lnTo>
                  <a:lnTo>
                    <a:pt x="741272" y="876430"/>
                  </a:lnTo>
                  <a:lnTo>
                    <a:pt x="728112" y="881191"/>
                  </a:lnTo>
                  <a:lnTo>
                    <a:pt x="714952" y="886179"/>
                  </a:lnTo>
                  <a:lnTo>
                    <a:pt x="701792" y="891394"/>
                  </a:lnTo>
                  <a:lnTo>
                    <a:pt x="688859" y="897062"/>
                  </a:lnTo>
                  <a:lnTo>
                    <a:pt x="676380" y="902957"/>
                  </a:lnTo>
                  <a:lnTo>
                    <a:pt x="663900" y="909306"/>
                  </a:lnTo>
                  <a:lnTo>
                    <a:pt x="651648" y="915654"/>
                  </a:lnTo>
                  <a:lnTo>
                    <a:pt x="639395" y="922683"/>
                  </a:lnTo>
                  <a:lnTo>
                    <a:pt x="627370" y="929484"/>
                  </a:lnTo>
                  <a:lnTo>
                    <a:pt x="615571" y="936966"/>
                  </a:lnTo>
                  <a:lnTo>
                    <a:pt x="603999" y="944448"/>
                  </a:lnTo>
                  <a:lnTo>
                    <a:pt x="592655" y="952611"/>
                  </a:lnTo>
                  <a:lnTo>
                    <a:pt x="581310" y="960547"/>
                  </a:lnTo>
                  <a:lnTo>
                    <a:pt x="570419" y="968935"/>
                  </a:lnTo>
                  <a:lnTo>
                    <a:pt x="559755" y="977778"/>
                  </a:lnTo>
                  <a:lnTo>
                    <a:pt x="549090" y="986620"/>
                  </a:lnTo>
                  <a:lnTo>
                    <a:pt x="538880" y="995916"/>
                  </a:lnTo>
                  <a:lnTo>
                    <a:pt x="528670" y="1005212"/>
                  </a:lnTo>
                  <a:lnTo>
                    <a:pt x="518686" y="1014961"/>
                  </a:lnTo>
                  <a:lnTo>
                    <a:pt x="509157" y="1024710"/>
                  </a:lnTo>
                  <a:lnTo>
                    <a:pt x="499627" y="1034686"/>
                  </a:lnTo>
                  <a:lnTo>
                    <a:pt x="490551" y="1045116"/>
                  </a:lnTo>
                  <a:lnTo>
                    <a:pt x="481475" y="1055545"/>
                  </a:lnTo>
                  <a:lnTo>
                    <a:pt x="472853" y="1066428"/>
                  </a:lnTo>
                  <a:lnTo>
                    <a:pt x="464458" y="1077538"/>
                  </a:lnTo>
                  <a:lnTo>
                    <a:pt x="456290" y="1088647"/>
                  </a:lnTo>
                  <a:lnTo>
                    <a:pt x="448348" y="1099984"/>
                  </a:lnTo>
                  <a:lnTo>
                    <a:pt x="440634" y="1111547"/>
                  </a:lnTo>
                  <a:lnTo>
                    <a:pt x="433373" y="1123337"/>
                  </a:lnTo>
                  <a:lnTo>
                    <a:pt x="426339" y="1135353"/>
                  </a:lnTo>
                  <a:lnTo>
                    <a:pt x="419532" y="1147370"/>
                  </a:lnTo>
                  <a:lnTo>
                    <a:pt x="413179" y="1159840"/>
                  </a:lnTo>
                  <a:lnTo>
                    <a:pt x="406599" y="1172537"/>
                  </a:lnTo>
                  <a:lnTo>
                    <a:pt x="400927" y="1185007"/>
                  </a:lnTo>
                  <a:lnTo>
                    <a:pt x="395254" y="1197930"/>
                  </a:lnTo>
                  <a:lnTo>
                    <a:pt x="389809" y="1210854"/>
                  </a:lnTo>
                  <a:lnTo>
                    <a:pt x="385044" y="1224004"/>
                  </a:lnTo>
                  <a:lnTo>
                    <a:pt x="380279" y="1237381"/>
                  </a:lnTo>
                  <a:lnTo>
                    <a:pt x="375968" y="1250758"/>
                  </a:lnTo>
                  <a:lnTo>
                    <a:pt x="371884" y="1264361"/>
                  </a:lnTo>
                  <a:lnTo>
                    <a:pt x="368254" y="1278192"/>
                  </a:lnTo>
                  <a:lnTo>
                    <a:pt x="364623" y="1292022"/>
                  </a:lnTo>
                  <a:lnTo>
                    <a:pt x="361674" y="1306079"/>
                  </a:lnTo>
                  <a:lnTo>
                    <a:pt x="358951" y="1320136"/>
                  </a:lnTo>
                  <a:lnTo>
                    <a:pt x="356682" y="1334420"/>
                  </a:lnTo>
                  <a:lnTo>
                    <a:pt x="354413" y="1348704"/>
                  </a:lnTo>
                  <a:lnTo>
                    <a:pt x="353052" y="1363214"/>
                  </a:lnTo>
                  <a:lnTo>
                    <a:pt x="351690" y="1377725"/>
                  </a:lnTo>
                  <a:lnTo>
                    <a:pt x="350556" y="1392235"/>
                  </a:lnTo>
                  <a:lnTo>
                    <a:pt x="350102" y="1406973"/>
                  </a:lnTo>
                  <a:lnTo>
                    <a:pt x="349875" y="1421937"/>
                  </a:lnTo>
                  <a:lnTo>
                    <a:pt x="350102" y="1436901"/>
                  </a:lnTo>
                  <a:lnTo>
                    <a:pt x="350556" y="1451638"/>
                  </a:lnTo>
                  <a:lnTo>
                    <a:pt x="351690" y="1466375"/>
                  </a:lnTo>
                  <a:lnTo>
                    <a:pt x="353052" y="1480659"/>
                  </a:lnTo>
                  <a:lnTo>
                    <a:pt x="354413" y="1495170"/>
                  </a:lnTo>
                  <a:lnTo>
                    <a:pt x="356682" y="1509680"/>
                  </a:lnTo>
                  <a:lnTo>
                    <a:pt x="358951" y="1523737"/>
                  </a:lnTo>
                  <a:lnTo>
                    <a:pt x="361674" y="1538021"/>
                  </a:lnTo>
                  <a:lnTo>
                    <a:pt x="364623" y="1551851"/>
                  </a:lnTo>
                  <a:lnTo>
                    <a:pt x="368254" y="1565909"/>
                  </a:lnTo>
                  <a:lnTo>
                    <a:pt x="371884" y="1579512"/>
                  </a:lnTo>
                  <a:lnTo>
                    <a:pt x="375968" y="1593116"/>
                  </a:lnTo>
                  <a:lnTo>
                    <a:pt x="380279" y="1606493"/>
                  </a:lnTo>
                  <a:lnTo>
                    <a:pt x="385044" y="1620096"/>
                  </a:lnTo>
                  <a:lnTo>
                    <a:pt x="389809" y="1633247"/>
                  </a:lnTo>
                  <a:lnTo>
                    <a:pt x="395254" y="1645943"/>
                  </a:lnTo>
                  <a:lnTo>
                    <a:pt x="400927" y="1658867"/>
                  </a:lnTo>
                  <a:lnTo>
                    <a:pt x="406599" y="1671563"/>
                  </a:lnTo>
                  <a:lnTo>
                    <a:pt x="413179" y="1684260"/>
                  </a:lnTo>
                  <a:lnTo>
                    <a:pt x="419532" y="1696277"/>
                  </a:lnTo>
                  <a:lnTo>
                    <a:pt x="426339" y="1708747"/>
                  </a:lnTo>
                  <a:lnTo>
                    <a:pt x="433373" y="1720537"/>
                  </a:lnTo>
                  <a:lnTo>
                    <a:pt x="440634" y="1732326"/>
                  </a:lnTo>
                  <a:lnTo>
                    <a:pt x="448348" y="1743890"/>
                  </a:lnTo>
                  <a:lnTo>
                    <a:pt x="456290" y="1755226"/>
                  </a:lnTo>
                  <a:lnTo>
                    <a:pt x="464458" y="1766336"/>
                  </a:lnTo>
                  <a:lnTo>
                    <a:pt x="472853" y="1777445"/>
                  </a:lnTo>
                  <a:lnTo>
                    <a:pt x="481475" y="1788328"/>
                  </a:lnTo>
                  <a:lnTo>
                    <a:pt x="490551" y="1798984"/>
                  </a:lnTo>
                  <a:lnTo>
                    <a:pt x="499627" y="1809187"/>
                  </a:lnTo>
                  <a:lnTo>
                    <a:pt x="509157" y="1819163"/>
                  </a:lnTo>
                  <a:lnTo>
                    <a:pt x="518686" y="1829139"/>
                  </a:lnTo>
                  <a:lnTo>
                    <a:pt x="528670" y="1838888"/>
                  </a:lnTo>
                  <a:lnTo>
                    <a:pt x="538880" y="1848184"/>
                  </a:lnTo>
                  <a:lnTo>
                    <a:pt x="549090" y="1857480"/>
                  </a:lnTo>
                  <a:lnTo>
                    <a:pt x="559755" y="1866096"/>
                  </a:lnTo>
                  <a:lnTo>
                    <a:pt x="570419" y="1874938"/>
                  </a:lnTo>
                  <a:lnTo>
                    <a:pt x="581310" y="1883554"/>
                  </a:lnTo>
                  <a:lnTo>
                    <a:pt x="592655" y="1891489"/>
                  </a:lnTo>
                  <a:lnTo>
                    <a:pt x="603999" y="1899424"/>
                  </a:lnTo>
                  <a:lnTo>
                    <a:pt x="615571" y="1906906"/>
                  </a:lnTo>
                  <a:lnTo>
                    <a:pt x="627370" y="1914388"/>
                  </a:lnTo>
                  <a:lnTo>
                    <a:pt x="639395" y="1921417"/>
                  </a:lnTo>
                  <a:lnTo>
                    <a:pt x="651648" y="1928219"/>
                  </a:lnTo>
                  <a:lnTo>
                    <a:pt x="663900" y="1934794"/>
                  </a:lnTo>
                  <a:lnTo>
                    <a:pt x="676380" y="1940916"/>
                  </a:lnTo>
                  <a:lnTo>
                    <a:pt x="688859" y="1946811"/>
                  </a:lnTo>
                  <a:lnTo>
                    <a:pt x="701792" y="1952479"/>
                  </a:lnTo>
                  <a:lnTo>
                    <a:pt x="714952" y="1957693"/>
                  </a:lnTo>
                  <a:lnTo>
                    <a:pt x="728112" y="1962908"/>
                  </a:lnTo>
                  <a:lnTo>
                    <a:pt x="741272" y="1967443"/>
                  </a:lnTo>
                  <a:lnTo>
                    <a:pt x="754659" y="1971977"/>
                  </a:lnTo>
                  <a:lnTo>
                    <a:pt x="768500" y="1976058"/>
                  </a:lnTo>
                  <a:lnTo>
                    <a:pt x="782114" y="1979686"/>
                  </a:lnTo>
                  <a:lnTo>
                    <a:pt x="795954" y="1983087"/>
                  </a:lnTo>
                  <a:lnTo>
                    <a:pt x="810022" y="1986034"/>
                  </a:lnTo>
                  <a:lnTo>
                    <a:pt x="824089" y="1988755"/>
                  </a:lnTo>
                  <a:lnTo>
                    <a:pt x="838384" y="1991249"/>
                  </a:lnTo>
                  <a:lnTo>
                    <a:pt x="852905" y="1993063"/>
                  </a:lnTo>
                  <a:lnTo>
                    <a:pt x="867200" y="1994877"/>
                  </a:lnTo>
                  <a:lnTo>
                    <a:pt x="881948" y="1996237"/>
                  </a:lnTo>
                  <a:lnTo>
                    <a:pt x="896696" y="1996917"/>
                  </a:lnTo>
                  <a:lnTo>
                    <a:pt x="911445" y="1997597"/>
                  </a:lnTo>
                  <a:lnTo>
                    <a:pt x="926420" y="1997597"/>
                  </a:lnTo>
                  <a:lnTo>
                    <a:pt x="941168" y="1997597"/>
                  </a:lnTo>
                  <a:lnTo>
                    <a:pt x="955690" y="1996917"/>
                  </a:lnTo>
                  <a:lnTo>
                    <a:pt x="970438" y="1996237"/>
                  </a:lnTo>
                  <a:lnTo>
                    <a:pt x="985186" y="1994877"/>
                  </a:lnTo>
                  <a:lnTo>
                    <a:pt x="999708" y="1993063"/>
                  </a:lnTo>
                  <a:lnTo>
                    <a:pt x="1014002" y="1991249"/>
                  </a:lnTo>
                  <a:lnTo>
                    <a:pt x="1028297" y="1988755"/>
                  </a:lnTo>
                  <a:lnTo>
                    <a:pt x="1042591" y="1986034"/>
                  </a:lnTo>
                  <a:lnTo>
                    <a:pt x="1056432" y="1983087"/>
                  </a:lnTo>
                  <a:lnTo>
                    <a:pt x="1070273" y="1979686"/>
                  </a:lnTo>
                  <a:lnTo>
                    <a:pt x="1084113" y="1976058"/>
                  </a:lnTo>
                  <a:lnTo>
                    <a:pt x="1097727" y="1971977"/>
                  </a:lnTo>
                  <a:lnTo>
                    <a:pt x="1111114" y="1967443"/>
                  </a:lnTo>
                  <a:lnTo>
                    <a:pt x="1124274" y="1962908"/>
                  </a:lnTo>
                  <a:lnTo>
                    <a:pt x="1137434" y="1957693"/>
                  </a:lnTo>
                  <a:lnTo>
                    <a:pt x="1150594" y="1952479"/>
                  </a:lnTo>
                  <a:lnTo>
                    <a:pt x="1163527" y="1946811"/>
                  </a:lnTo>
                  <a:lnTo>
                    <a:pt x="1176233" y="1940916"/>
                  </a:lnTo>
                  <a:lnTo>
                    <a:pt x="1188486" y="1934794"/>
                  </a:lnTo>
                  <a:lnTo>
                    <a:pt x="1200965" y="1928219"/>
                  </a:lnTo>
                  <a:lnTo>
                    <a:pt x="1212991" y="1921417"/>
                  </a:lnTo>
                  <a:lnTo>
                    <a:pt x="1225243" y="1914388"/>
                  </a:lnTo>
                  <a:lnTo>
                    <a:pt x="1236815" y="1906906"/>
                  </a:lnTo>
                  <a:lnTo>
                    <a:pt x="1248387" y="1899424"/>
                  </a:lnTo>
                  <a:lnTo>
                    <a:pt x="1259731" y="1891489"/>
                  </a:lnTo>
                  <a:lnTo>
                    <a:pt x="1271076" y="1883554"/>
                  </a:lnTo>
                  <a:lnTo>
                    <a:pt x="1281967" y="1874938"/>
                  </a:lnTo>
                  <a:lnTo>
                    <a:pt x="1292858" y="1866096"/>
                  </a:lnTo>
                  <a:lnTo>
                    <a:pt x="1303296" y="1857480"/>
                  </a:lnTo>
                  <a:lnTo>
                    <a:pt x="1313733" y="1848184"/>
                  </a:lnTo>
                  <a:lnTo>
                    <a:pt x="1323716" y="1838888"/>
                  </a:lnTo>
                  <a:lnTo>
                    <a:pt x="1333927" y="1829139"/>
                  </a:lnTo>
                  <a:lnTo>
                    <a:pt x="1343456" y="1819163"/>
                  </a:lnTo>
                  <a:lnTo>
                    <a:pt x="1352986" y="1809187"/>
                  </a:lnTo>
                  <a:lnTo>
                    <a:pt x="1361835" y="1798984"/>
                  </a:lnTo>
                  <a:lnTo>
                    <a:pt x="1370911" y="1788328"/>
                  </a:lnTo>
                  <a:lnTo>
                    <a:pt x="1379760" y="1777445"/>
                  </a:lnTo>
                  <a:lnTo>
                    <a:pt x="1387928" y="1766336"/>
                  </a:lnTo>
                  <a:lnTo>
                    <a:pt x="1396323" y="1755226"/>
                  </a:lnTo>
                  <a:lnTo>
                    <a:pt x="1404265" y="1743890"/>
                  </a:lnTo>
                  <a:lnTo>
                    <a:pt x="1411752" y="1732326"/>
                  </a:lnTo>
                  <a:lnTo>
                    <a:pt x="1419240" y="1720537"/>
                  </a:lnTo>
                  <a:lnTo>
                    <a:pt x="1426274" y="1708747"/>
                  </a:lnTo>
                  <a:lnTo>
                    <a:pt x="1432854" y="1696277"/>
                  </a:lnTo>
                  <a:lnTo>
                    <a:pt x="1439661" y="1684260"/>
                  </a:lnTo>
                  <a:lnTo>
                    <a:pt x="1445787" y="1671563"/>
                  </a:lnTo>
                  <a:lnTo>
                    <a:pt x="1451686" y="1658867"/>
                  </a:lnTo>
                  <a:lnTo>
                    <a:pt x="1457132" y="1645943"/>
                  </a:lnTo>
                  <a:lnTo>
                    <a:pt x="1462577" y="1633247"/>
                  </a:lnTo>
                  <a:lnTo>
                    <a:pt x="1467569" y="1620096"/>
                  </a:lnTo>
                  <a:lnTo>
                    <a:pt x="1472334" y="1606493"/>
                  </a:lnTo>
                  <a:lnTo>
                    <a:pt x="1476872" y="1593116"/>
                  </a:lnTo>
                  <a:lnTo>
                    <a:pt x="1480729" y="1579512"/>
                  </a:lnTo>
                  <a:lnTo>
                    <a:pt x="1484586" y="1565909"/>
                  </a:lnTo>
                  <a:lnTo>
                    <a:pt x="1487990" y="1551851"/>
                  </a:lnTo>
                  <a:lnTo>
                    <a:pt x="1490939" y="1538021"/>
                  </a:lnTo>
                  <a:lnTo>
                    <a:pt x="1493662" y="1523737"/>
                  </a:lnTo>
                  <a:lnTo>
                    <a:pt x="1495931" y="1509680"/>
                  </a:lnTo>
                  <a:lnTo>
                    <a:pt x="1497973" y="1495170"/>
                  </a:lnTo>
                  <a:lnTo>
                    <a:pt x="1499561" y="1480659"/>
                  </a:lnTo>
                  <a:lnTo>
                    <a:pt x="1500696" y="1466375"/>
                  </a:lnTo>
                  <a:lnTo>
                    <a:pt x="1501830" y="1451638"/>
                  </a:lnTo>
                  <a:lnTo>
                    <a:pt x="1502284" y="1436901"/>
                  </a:lnTo>
                  <a:lnTo>
                    <a:pt x="1502511" y="1421937"/>
                  </a:lnTo>
                  <a:lnTo>
                    <a:pt x="1502284" y="1406973"/>
                  </a:lnTo>
                  <a:lnTo>
                    <a:pt x="1501830" y="1392235"/>
                  </a:lnTo>
                  <a:lnTo>
                    <a:pt x="1500696" y="1377725"/>
                  </a:lnTo>
                  <a:lnTo>
                    <a:pt x="1499561" y="1363214"/>
                  </a:lnTo>
                  <a:lnTo>
                    <a:pt x="1497973" y="1348704"/>
                  </a:lnTo>
                  <a:lnTo>
                    <a:pt x="1495931" y="1334420"/>
                  </a:lnTo>
                  <a:lnTo>
                    <a:pt x="1493662" y="1320136"/>
                  </a:lnTo>
                  <a:lnTo>
                    <a:pt x="1490939" y="1306079"/>
                  </a:lnTo>
                  <a:lnTo>
                    <a:pt x="1487990" y="1292022"/>
                  </a:lnTo>
                  <a:lnTo>
                    <a:pt x="1484586" y="1278192"/>
                  </a:lnTo>
                  <a:lnTo>
                    <a:pt x="1480729" y="1264361"/>
                  </a:lnTo>
                  <a:lnTo>
                    <a:pt x="1476872" y="1250758"/>
                  </a:lnTo>
                  <a:lnTo>
                    <a:pt x="1472334" y="1237381"/>
                  </a:lnTo>
                  <a:lnTo>
                    <a:pt x="1467569" y="1224004"/>
                  </a:lnTo>
                  <a:lnTo>
                    <a:pt x="1462577" y="1210854"/>
                  </a:lnTo>
                  <a:lnTo>
                    <a:pt x="1457132" y="1197930"/>
                  </a:lnTo>
                  <a:lnTo>
                    <a:pt x="1451686" y="1185007"/>
                  </a:lnTo>
                  <a:lnTo>
                    <a:pt x="1445787" y="1172537"/>
                  </a:lnTo>
                  <a:lnTo>
                    <a:pt x="1439661" y="1159840"/>
                  </a:lnTo>
                  <a:lnTo>
                    <a:pt x="1432854" y="1147370"/>
                  </a:lnTo>
                  <a:lnTo>
                    <a:pt x="1426274" y="1135353"/>
                  </a:lnTo>
                  <a:lnTo>
                    <a:pt x="1419240" y="1123337"/>
                  </a:lnTo>
                  <a:lnTo>
                    <a:pt x="1411752" y="1111547"/>
                  </a:lnTo>
                  <a:lnTo>
                    <a:pt x="1404265" y="1099984"/>
                  </a:lnTo>
                  <a:lnTo>
                    <a:pt x="1396323" y="1088647"/>
                  </a:lnTo>
                  <a:lnTo>
                    <a:pt x="1387928" y="1077538"/>
                  </a:lnTo>
                  <a:lnTo>
                    <a:pt x="1379760" y="1066428"/>
                  </a:lnTo>
                  <a:lnTo>
                    <a:pt x="1370911" y="1055545"/>
                  </a:lnTo>
                  <a:lnTo>
                    <a:pt x="1361835" y="1045116"/>
                  </a:lnTo>
                  <a:lnTo>
                    <a:pt x="1352986" y="1034686"/>
                  </a:lnTo>
                  <a:lnTo>
                    <a:pt x="1343456" y="1024710"/>
                  </a:lnTo>
                  <a:lnTo>
                    <a:pt x="1333927" y="1014961"/>
                  </a:lnTo>
                  <a:lnTo>
                    <a:pt x="1323716" y="1005212"/>
                  </a:lnTo>
                  <a:lnTo>
                    <a:pt x="1313733" y="995916"/>
                  </a:lnTo>
                  <a:lnTo>
                    <a:pt x="1303296" y="986620"/>
                  </a:lnTo>
                  <a:lnTo>
                    <a:pt x="1292858" y="977778"/>
                  </a:lnTo>
                  <a:lnTo>
                    <a:pt x="1281967" y="968935"/>
                  </a:lnTo>
                  <a:lnTo>
                    <a:pt x="1271076" y="960547"/>
                  </a:lnTo>
                  <a:lnTo>
                    <a:pt x="1259731" y="952611"/>
                  </a:lnTo>
                  <a:lnTo>
                    <a:pt x="1248387" y="944448"/>
                  </a:lnTo>
                  <a:lnTo>
                    <a:pt x="1236815" y="936966"/>
                  </a:lnTo>
                  <a:lnTo>
                    <a:pt x="1225243" y="929484"/>
                  </a:lnTo>
                  <a:lnTo>
                    <a:pt x="1212991" y="922683"/>
                  </a:lnTo>
                  <a:lnTo>
                    <a:pt x="1200965" y="915654"/>
                  </a:lnTo>
                  <a:lnTo>
                    <a:pt x="1188486" y="909306"/>
                  </a:lnTo>
                  <a:lnTo>
                    <a:pt x="1176233" y="902957"/>
                  </a:lnTo>
                  <a:lnTo>
                    <a:pt x="1163527" y="897062"/>
                  </a:lnTo>
                  <a:lnTo>
                    <a:pt x="1150594" y="891394"/>
                  </a:lnTo>
                  <a:lnTo>
                    <a:pt x="1137434" y="886179"/>
                  </a:lnTo>
                  <a:lnTo>
                    <a:pt x="1124274" y="881191"/>
                  </a:lnTo>
                  <a:lnTo>
                    <a:pt x="1111114" y="876430"/>
                  </a:lnTo>
                  <a:lnTo>
                    <a:pt x="1097727" y="872122"/>
                  </a:lnTo>
                  <a:lnTo>
                    <a:pt x="1084113" y="868041"/>
                  </a:lnTo>
                  <a:lnTo>
                    <a:pt x="1070273" y="864414"/>
                  </a:lnTo>
                  <a:lnTo>
                    <a:pt x="1056432" y="861013"/>
                  </a:lnTo>
                  <a:lnTo>
                    <a:pt x="1042591" y="857839"/>
                  </a:lnTo>
                  <a:lnTo>
                    <a:pt x="1028297" y="855345"/>
                  </a:lnTo>
                  <a:lnTo>
                    <a:pt x="1014002" y="852851"/>
                  </a:lnTo>
                  <a:lnTo>
                    <a:pt x="999708" y="851037"/>
                  </a:lnTo>
                  <a:lnTo>
                    <a:pt x="985186" y="849223"/>
                  </a:lnTo>
                  <a:lnTo>
                    <a:pt x="970438" y="847863"/>
                  </a:lnTo>
                  <a:lnTo>
                    <a:pt x="955690" y="846956"/>
                  </a:lnTo>
                  <a:lnTo>
                    <a:pt x="941168" y="846275"/>
                  </a:lnTo>
                  <a:lnTo>
                    <a:pt x="926420" y="846275"/>
                  </a:lnTo>
                  <a:lnTo>
                    <a:pt x="911445" y="846275"/>
                  </a:lnTo>
                  <a:close/>
                  <a:moveTo>
                    <a:pt x="667984" y="500063"/>
                  </a:moveTo>
                  <a:lnTo>
                    <a:pt x="671842" y="500063"/>
                  </a:lnTo>
                  <a:lnTo>
                    <a:pt x="873553" y="500063"/>
                  </a:lnTo>
                  <a:lnTo>
                    <a:pt x="979060" y="500063"/>
                  </a:lnTo>
                  <a:lnTo>
                    <a:pt x="1180545" y="500063"/>
                  </a:lnTo>
                  <a:lnTo>
                    <a:pt x="1184402" y="500063"/>
                  </a:lnTo>
                  <a:lnTo>
                    <a:pt x="1188259" y="500743"/>
                  </a:lnTo>
                  <a:lnTo>
                    <a:pt x="1192116" y="501877"/>
                  </a:lnTo>
                  <a:lnTo>
                    <a:pt x="1195747" y="503237"/>
                  </a:lnTo>
                  <a:lnTo>
                    <a:pt x="1199150" y="504597"/>
                  </a:lnTo>
                  <a:lnTo>
                    <a:pt x="1202553" y="506865"/>
                  </a:lnTo>
                  <a:lnTo>
                    <a:pt x="1205503" y="509359"/>
                  </a:lnTo>
                  <a:lnTo>
                    <a:pt x="1208453" y="511853"/>
                  </a:lnTo>
                  <a:lnTo>
                    <a:pt x="1233638" y="538833"/>
                  </a:lnTo>
                  <a:lnTo>
                    <a:pt x="1259505" y="565360"/>
                  </a:lnTo>
                  <a:lnTo>
                    <a:pt x="1285825" y="592114"/>
                  </a:lnTo>
                  <a:lnTo>
                    <a:pt x="1312371" y="618868"/>
                  </a:lnTo>
                  <a:lnTo>
                    <a:pt x="1366600" y="673056"/>
                  </a:lnTo>
                  <a:lnTo>
                    <a:pt x="1421282" y="727697"/>
                  </a:lnTo>
                  <a:lnTo>
                    <a:pt x="1448737" y="755358"/>
                  </a:lnTo>
                  <a:lnTo>
                    <a:pt x="1475737" y="783019"/>
                  </a:lnTo>
                  <a:lnTo>
                    <a:pt x="1502511" y="810906"/>
                  </a:lnTo>
                  <a:lnTo>
                    <a:pt x="1529058" y="839247"/>
                  </a:lnTo>
                  <a:lnTo>
                    <a:pt x="1555151" y="867588"/>
                  </a:lnTo>
                  <a:lnTo>
                    <a:pt x="1581017" y="896382"/>
                  </a:lnTo>
                  <a:lnTo>
                    <a:pt x="1593497" y="910666"/>
                  </a:lnTo>
                  <a:lnTo>
                    <a:pt x="1605976" y="925177"/>
                  </a:lnTo>
                  <a:lnTo>
                    <a:pt x="1618229" y="939687"/>
                  </a:lnTo>
                  <a:lnTo>
                    <a:pt x="1630254" y="954424"/>
                  </a:lnTo>
                  <a:lnTo>
                    <a:pt x="1642280" y="968935"/>
                  </a:lnTo>
                  <a:lnTo>
                    <a:pt x="1653851" y="983673"/>
                  </a:lnTo>
                  <a:lnTo>
                    <a:pt x="1665423" y="998637"/>
                  </a:lnTo>
                  <a:lnTo>
                    <a:pt x="1676541" y="1013374"/>
                  </a:lnTo>
                  <a:lnTo>
                    <a:pt x="1687659" y="1028338"/>
                  </a:lnTo>
                  <a:lnTo>
                    <a:pt x="1698096" y="1043529"/>
                  </a:lnTo>
                  <a:lnTo>
                    <a:pt x="1708760" y="1058493"/>
                  </a:lnTo>
                  <a:lnTo>
                    <a:pt x="1718744" y="1073683"/>
                  </a:lnTo>
                  <a:lnTo>
                    <a:pt x="1728954" y="1089101"/>
                  </a:lnTo>
                  <a:lnTo>
                    <a:pt x="1738484" y="1104292"/>
                  </a:lnTo>
                  <a:lnTo>
                    <a:pt x="1747787" y="1119936"/>
                  </a:lnTo>
                  <a:lnTo>
                    <a:pt x="1756863" y="1135580"/>
                  </a:lnTo>
                  <a:lnTo>
                    <a:pt x="1765485" y="1150997"/>
                  </a:lnTo>
                  <a:lnTo>
                    <a:pt x="1773880" y="1166642"/>
                  </a:lnTo>
                  <a:lnTo>
                    <a:pt x="1781821" y="1182739"/>
                  </a:lnTo>
                  <a:lnTo>
                    <a:pt x="1789309" y="1198610"/>
                  </a:lnTo>
                  <a:lnTo>
                    <a:pt x="1796569" y="1214708"/>
                  </a:lnTo>
                  <a:lnTo>
                    <a:pt x="1803376" y="1230579"/>
                  </a:lnTo>
                  <a:lnTo>
                    <a:pt x="1809956" y="1246903"/>
                  </a:lnTo>
                  <a:lnTo>
                    <a:pt x="1815856" y="1263454"/>
                  </a:lnTo>
                  <a:lnTo>
                    <a:pt x="1821528" y="1279779"/>
                  </a:lnTo>
                  <a:lnTo>
                    <a:pt x="1826747" y="1296103"/>
                  </a:lnTo>
                  <a:lnTo>
                    <a:pt x="1831512" y="1312881"/>
                  </a:lnTo>
                  <a:lnTo>
                    <a:pt x="1836049" y="1329659"/>
                  </a:lnTo>
                  <a:lnTo>
                    <a:pt x="1839680" y="1346436"/>
                  </a:lnTo>
                  <a:lnTo>
                    <a:pt x="1842856" y="1363441"/>
                  </a:lnTo>
                  <a:lnTo>
                    <a:pt x="1846033" y="1380446"/>
                  </a:lnTo>
                  <a:lnTo>
                    <a:pt x="1848302" y="1397677"/>
                  </a:lnTo>
                  <a:lnTo>
                    <a:pt x="1850117" y="1415135"/>
                  </a:lnTo>
                  <a:lnTo>
                    <a:pt x="1851479" y="1432593"/>
                  </a:lnTo>
                  <a:lnTo>
                    <a:pt x="1852159" y="1450051"/>
                  </a:lnTo>
                  <a:lnTo>
                    <a:pt x="1852613" y="1467962"/>
                  </a:lnTo>
                  <a:lnTo>
                    <a:pt x="1852613" y="1479979"/>
                  </a:lnTo>
                  <a:lnTo>
                    <a:pt x="1852159" y="1492449"/>
                  </a:lnTo>
                  <a:lnTo>
                    <a:pt x="1851932" y="1504465"/>
                  </a:lnTo>
                  <a:lnTo>
                    <a:pt x="1851252" y="1516709"/>
                  </a:lnTo>
                  <a:lnTo>
                    <a:pt x="1850344" y="1528499"/>
                  </a:lnTo>
                  <a:lnTo>
                    <a:pt x="1849663" y="1540288"/>
                  </a:lnTo>
                  <a:lnTo>
                    <a:pt x="1848529" y="1552078"/>
                  </a:lnTo>
                  <a:lnTo>
                    <a:pt x="1847394" y="1563868"/>
                  </a:lnTo>
                  <a:lnTo>
                    <a:pt x="1845806" y="1575431"/>
                  </a:lnTo>
                  <a:lnTo>
                    <a:pt x="1844218" y="1586767"/>
                  </a:lnTo>
                  <a:lnTo>
                    <a:pt x="1842629" y="1598104"/>
                  </a:lnTo>
                  <a:lnTo>
                    <a:pt x="1840814" y="1609440"/>
                  </a:lnTo>
                  <a:lnTo>
                    <a:pt x="1838772" y="1620777"/>
                  </a:lnTo>
                  <a:lnTo>
                    <a:pt x="1836503" y="1631886"/>
                  </a:lnTo>
                  <a:lnTo>
                    <a:pt x="1834234" y="1642769"/>
                  </a:lnTo>
                  <a:lnTo>
                    <a:pt x="1831965" y="1653425"/>
                  </a:lnTo>
                  <a:lnTo>
                    <a:pt x="1829243" y="1664308"/>
                  </a:lnTo>
                  <a:lnTo>
                    <a:pt x="1826520" y="1675191"/>
                  </a:lnTo>
                  <a:lnTo>
                    <a:pt x="1823570" y="1685621"/>
                  </a:lnTo>
                  <a:lnTo>
                    <a:pt x="1820394" y="1696277"/>
                  </a:lnTo>
                  <a:lnTo>
                    <a:pt x="1817217" y="1706706"/>
                  </a:lnTo>
                  <a:lnTo>
                    <a:pt x="1814041" y="1716909"/>
                  </a:lnTo>
                  <a:lnTo>
                    <a:pt x="1810410" y="1727338"/>
                  </a:lnTo>
                  <a:lnTo>
                    <a:pt x="1806780" y="1737314"/>
                  </a:lnTo>
                  <a:lnTo>
                    <a:pt x="1802923" y="1747290"/>
                  </a:lnTo>
                  <a:lnTo>
                    <a:pt x="1799065" y="1757040"/>
                  </a:lnTo>
                  <a:lnTo>
                    <a:pt x="1795208" y="1767016"/>
                  </a:lnTo>
                  <a:lnTo>
                    <a:pt x="1791124" y="1776765"/>
                  </a:lnTo>
                  <a:lnTo>
                    <a:pt x="1786586" y="1786288"/>
                  </a:lnTo>
                  <a:lnTo>
                    <a:pt x="1782275" y="1795810"/>
                  </a:lnTo>
                  <a:lnTo>
                    <a:pt x="1777737" y="1805333"/>
                  </a:lnTo>
                  <a:lnTo>
                    <a:pt x="1772972" y="1814628"/>
                  </a:lnTo>
                  <a:lnTo>
                    <a:pt x="1768207" y="1823924"/>
                  </a:lnTo>
                  <a:lnTo>
                    <a:pt x="1763216" y="1832993"/>
                  </a:lnTo>
                  <a:lnTo>
                    <a:pt x="1758224" y="1842289"/>
                  </a:lnTo>
                  <a:lnTo>
                    <a:pt x="1753005" y="1850905"/>
                  </a:lnTo>
                  <a:lnTo>
                    <a:pt x="1742341" y="1868816"/>
                  </a:lnTo>
                  <a:lnTo>
                    <a:pt x="1730996" y="1885821"/>
                  </a:lnTo>
                  <a:lnTo>
                    <a:pt x="1719425" y="1902825"/>
                  </a:lnTo>
                  <a:lnTo>
                    <a:pt x="1707172" y="1919377"/>
                  </a:lnTo>
                  <a:lnTo>
                    <a:pt x="1694466" y="1935247"/>
                  </a:lnTo>
                  <a:lnTo>
                    <a:pt x="1681760" y="1951118"/>
                  </a:lnTo>
                  <a:lnTo>
                    <a:pt x="1668146" y="1966309"/>
                  </a:lnTo>
                  <a:lnTo>
                    <a:pt x="1654305" y="1981273"/>
                  </a:lnTo>
                  <a:lnTo>
                    <a:pt x="1640237" y="1995557"/>
                  </a:lnTo>
                  <a:lnTo>
                    <a:pt x="1625489" y="2009841"/>
                  </a:lnTo>
                  <a:lnTo>
                    <a:pt x="1610514" y="2023444"/>
                  </a:lnTo>
                  <a:lnTo>
                    <a:pt x="1594858" y="2036821"/>
                  </a:lnTo>
                  <a:lnTo>
                    <a:pt x="1579202" y="2049745"/>
                  </a:lnTo>
                  <a:lnTo>
                    <a:pt x="1563319" y="2062441"/>
                  </a:lnTo>
                  <a:lnTo>
                    <a:pt x="1546756" y="2074458"/>
                  </a:lnTo>
                  <a:lnTo>
                    <a:pt x="1529966" y="2086475"/>
                  </a:lnTo>
                  <a:lnTo>
                    <a:pt x="1512948" y="2098038"/>
                  </a:lnTo>
                  <a:lnTo>
                    <a:pt x="1495250" y="2108694"/>
                  </a:lnTo>
                  <a:lnTo>
                    <a:pt x="1477779" y="2119577"/>
                  </a:lnTo>
                  <a:lnTo>
                    <a:pt x="1459855" y="2129779"/>
                  </a:lnTo>
                  <a:lnTo>
                    <a:pt x="1441476" y="2139756"/>
                  </a:lnTo>
                  <a:lnTo>
                    <a:pt x="1422870" y="2149278"/>
                  </a:lnTo>
                  <a:lnTo>
                    <a:pt x="1404038" y="2158347"/>
                  </a:lnTo>
                  <a:lnTo>
                    <a:pt x="1385205" y="2166963"/>
                  </a:lnTo>
                  <a:lnTo>
                    <a:pt x="1365919" y="2175352"/>
                  </a:lnTo>
                  <a:lnTo>
                    <a:pt x="1346406" y="2183287"/>
                  </a:lnTo>
                  <a:lnTo>
                    <a:pt x="1326666" y="2190769"/>
                  </a:lnTo>
                  <a:lnTo>
                    <a:pt x="1306699" y="2198024"/>
                  </a:lnTo>
                  <a:lnTo>
                    <a:pt x="1286505" y="2204600"/>
                  </a:lnTo>
                  <a:lnTo>
                    <a:pt x="1266538" y="2211175"/>
                  </a:lnTo>
                  <a:lnTo>
                    <a:pt x="1246118" y="2217070"/>
                  </a:lnTo>
                  <a:lnTo>
                    <a:pt x="1225470" y="2222738"/>
                  </a:lnTo>
                  <a:lnTo>
                    <a:pt x="1204595" y="2227952"/>
                  </a:lnTo>
                  <a:lnTo>
                    <a:pt x="1183721" y="2232714"/>
                  </a:lnTo>
                  <a:lnTo>
                    <a:pt x="1162620" y="2237248"/>
                  </a:lnTo>
                  <a:lnTo>
                    <a:pt x="1141518" y="2241329"/>
                  </a:lnTo>
                  <a:lnTo>
                    <a:pt x="1120417" y="2244957"/>
                  </a:lnTo>
                  <a:lnTo>
                    <a:pt x="1099089" y="2248358"/>
                  </a:lnTo>
                  <a:lnTo>
                    <a:pt x="1077533" y="2251079"/>
                  </a:lnTo>
                  <a:lnTo>
                    <a:pt x="1056205" y="2253573"/>
                  </a:lnTo>
                  <a:lnTo>
                    <a:pt x="1034423" y="2255840"/>
                  </a:lnTo>
                  <a:lnTo>
                    <a:pt x="1013095" y="2257654"/>
                  </a:lnTo>
                  <a:lnTo>
                    <a:pt x="991312" y="2258787"/>
                  </a:lnTo>
                  <a:lnTo>
                    <a:pt x="969757" y="2259921"/>
                  </a:lnTo>
                  <a:lnTo>
                    <a:pt x="947975" y="2260374"/>
                  </a:lnTo>
                  <a:lnTo>
                    <a:pt x="926420" y="2260601"/>
                  </a:lnTo>
                  <a:lnTo>
                    <a:pt x="904411" y="2260374"/>
                  </a:lnTo>
                  <a:lnTo>
                    <a:pt x="882856" y="2259921"/>
                  </a:lnTo>
                  <a:lnTo>
                    <a:pt x="861074" y="2258787"/>
                  </a:lnTo>
                  <a:lnTo>
                    <a:pt x="839745" y="2257654"/>
                  </a:lnTo>
                  <a:lnTo>
                    <a:pt x="817963" y="2255840"/>
                  </a:lnTo>
                  <a:lnTo>
                    <a:pt x="796408" y="2253573"/>
                  </a:lnTo>
                  <a:lnTo>
                    <a:pt x="774853" y="2251079"/>
                  </a:lnTo>
                  <a:lnTo>
                    <a:pt x="753525" y="2248358"/>
                  </a:lnTo>
                  <a:lnTo>
                    <a:pt x="731969" y="2244957"/>
                  </a:lnTo>
                  <a:lnTo>
                    <a:pt x="710868" y="2241329"/>
                  </a:lnTo>
                  <a:lnTo>
                    <a:pt x="689767" y="2237248"/>
                  </a:lnTo>
                  <a:lnTo>
                    <a:pt x="668892" y="2232714"/>
                  </a:lnTo>
                  <a:lnTo>
                    <a:pt x="648017" y="2227952"/>
                  </a:lnTo>
                  <a:lnTo>
                    <a:pt x="626916" y="2222738"/>
                  </a:lnTo>
                  <a:lnTo>
                    <a:pt x="606722" y="2217070"/>
                  </a:lnTo>
                  <a:lnTo>
                    <a:pt x="586075" y="2210948"/>
                  </a:lnTo>
                  <a:lnTo>
                    <a:pt x="565881" y="2204600"/>
                  </a:lnTo>
                  <a:lnTo>
                    <a:pt x="545687" y="2197798"/>
                  </a:lnTo>
                  <a:lnTo>
                    <a:pt x="525947" y="2190769"/>
                  </a:lnTo>
                  <a:lnTo>
                    <a:pt x="506207" y="2183060"/>
                  </a:lnTo>
                  <a:lnTo>
                    <a:pt x="486694" y="2175352"/>
                  </a:lnTo>
                  <a:lnTo>
                    <a:pt x="467634" y="2166736"/>
                  </a:lnTo>
                  <a:lnTo>
                    <a:pt x="448348" y="2158120"/>
                  </a:lnTo>
                  <a:lnTo>
                    <a:pt x="429516" y="2149051"/>
                  </a:lnTo>
                  <a:lnTo>
                    <a:pt x="411137" y="2139529"/>
                  </a:lnTo>
                  <a:lnTo>
                    <a:pt x="392759" y="2129779"/>
                  </a:lnTo>
                  <a:lnTo>
                    <a:pt x="374834" y="2119350"/>
                  </a:lnTo>
                  <a:lnTo>
                    <a:pt x="357136" y="2108694"/>
                  </a:lnTo>
                  <a:lnTo>
                    <a:pt x="339892" y="2097811"/>
                  </a:lnTo>
                  <a:lnTo>
                    <a:pt x="322420" y="2086475"/>
                  </a:lnTo>
                  <a:lnTo>
                    <a:pt x="305857" y="2074458"/>
                  </a:lnTo>
                  <a:lnTo>
                    <a:pt x="289520" y="2062441"/>
                  </a:lnTo>
                  <a:lnTo>
                    <a:pt x="273184" y="2049745"/>
                  </a:lnTo>
                  <a:lnTo>
                    <a:pt x="257528" y="2036821"/>
                  </a:lnTo>
                  <a:lnTo>
                    <a:pt x="242099" y="2023444"/>
                  </a:lnTo>
                  <a:lnTo>
                    <a:pt x="227124" y="2009841"/>
                  </a:lnTo>
                  <a:lnTo>
                    <a:pt x="212375" y="1995557"/>
                  </a:lnTo>
                  <a:lnTo>
                    <a:pt x="198081" y="1980820"/>
                  </a:lnTo>
                  <a:lnTo>
                    <a:pt x="184240" y="1966309"/>
                  </a:lnTo>
                  <a:lnTo>
                    <a:pt x="170853" y="1950665"/>
                  </a:lnTo>
                  <a:lnTo>
                    <a:pt x="157920" y="1935021"/>
                  </a:lnTo>
                  <a:lnTo>
                    <a:pt x="145214" y="1919150"/>
                  </a:lnTo>
                  <a:lnTo>
                    <a:pt x="133188" y="1902599"/>
                  </a:lnTo>
                  <a:lnTo>
                    <a:pt x="121390" y="1885821"/>
                  </a:lnTo>
                  <a:lnTo>
                    <a:pt x="110045" y="1868590"/>
                  </a:lnTo>
                  <a:lnTo>
                    <a:pt x="99608" y="1850905"/>
                  </a:lnTo>
                  <a:lnTo>
                    <a:pt x="94389" y="1842062"/>
                  </a:lnTo>
                  <a:lnTo>
                    <a:pt x="89170" y="1832993"/>
                  </a:lnTo>
                  <a:lnTo>
                    <a:pt x="84406" y="1823924"/>
                  </a:lnTo>
                  <a:lnTo>
                    <a:pt x="79414" y="1814628"/>
                  </a:lnTo>
                  <a:lnTo>
                    <a:pt x="74876" y="1805333"/>
                  </a:lnTo>
                  <a:lnTo>
                    <a:pt x="70111" y="1795810"/>
                  </a:lnTo>
                  <a:lnTo>
                    <a:pt x="65800" y="1786288"/>
                  </a:lnTo>
                  <a:lnTo>
                    <a:pt x="61716" y="1776765"/>
                  </a:lnTo>
                  <a:lnTo>
                    <a:pt x="57178" y="1767016"/>
                  </a:lnTo>
                  <a:lnTo>
                    <a:pt x="53321" y="1757040"/>
                  </a:lnTo>
                  <a:lnTo>
                    <a:pt x="49464" y="1747064"/>
                  </a:lnTo>
                  <a:lnTo>
                    <a:pt x="45606" y="1737088"/>
                  </a:lnTo>
                  <a:lnTo>
                    <a:pt x="41976" y="1726885"/>
                  </a:lnTo>
                  <a:lnTo>
                    <a:pt x="38572" y="1716909"/>
                  </a:lnTo>
                  <a:lnTo>
                    <a:pt x="35396" y="1706706"/>
                  </a:lnTo>
                  <a:lnTo>
                    <a:pt x="31992" y="1696050"/>
                  </a:lnTo>
                  <a:lnTo>
                    <a:pt x="29043" y="1685621"/>
                  </a:lnTo>
                  <a:lnTo>
                    <a:pt x="26093" y="1675191"/>
                  </a:lnTo>
                  <a:lnTo>
                    <a:pt x="23370" y="1664308"/>
                  </a:lnTo>
                  <a:lnTo>
                    <a:pt x="20648" y="1653425"/>
                  </a:lnTo>
                  <a:lnTo>
                    <a:pt x="18379" y="1642769"/>
                  </a:lnTo>
                  <a:lnTo>
                    <a:pt x="15883" y="1631659"/>
                  </a:lnTo>
                  <a:lnTo>
                    <a:pt x="13614" y="1620550"/>
                  </a:lnTo>
                  <a:lnTo>
                    <a:pt x="11799" y="1609440"/>
                  </a:lnTo>
                  <a:lnTo>
                    <a:pt x="9757" y="1598104"/>
                  </a:lnTo>
                  <a:lnTo>
                    <a:pt x="8168" y="1586767"/>
                  </a:lnTo>
                  <a:lnTo>
                    <a:pt x="6580" y="1575431"/>
                  </a:lnTo>
                  <a:lnTo>
                    <a:pt x="5219" y="1563868"/>
                  </a:lnTo>
                  <a:lnTo>
                    <a:pt x="4084" y="1552078"/>
                  </a:lnTo>
                  <a:lnTo>
                    <a:pt x="2723" y="1540288"/>
                  </a:lnTo>
                  <a:lnTo>
                    <a:pt x="2042" y="1528499"/>
                  </a:lnTo>
                  <a:lnTo>
                    <a:pt x="1134" y="1516709"/>
                  </a:lnTo>
                  <a:lnTo>
                    <a:pt x="681" y="1504465"/>
                  </a:lnTo>
                  <a:lnTo>
                    <a:pt x="227" y="1492449"/>
                  </a:lnTo>
                  <a:lnTo>
                    <a:pt x="0" y="1479979"/>
                  </a:lnTo>
                  <a:lnTo>
                    <a:pt x="0" y="1467962"/>
                  </a:lnTo>
                  <a:lnTo>
                    <a:pt x="227" y="1450051"/>
                  </a:lnTo>
                  <a:lnTo>
                    <a:pt x="908" y="1432593"/>
                  </a:lnTo>
                  <a:lnTo>
                    <a:pt x="2269" y="1415135"/>
                  </a:lnTo>
                  <a:lnTo>
                    <a:pt x="4084" y="1397677"/>
                  </a:lnTo>
                  <a:lnTo>
                    <a:pt x="6580" y="1380446"/>
                  </a:lnTo>
                  <a:lnTo>
                    <a:pt x="9530" y="1363441"/>
                  </a:lnTo>
                  <a:lnTo>
                    <a:pt x="12933" y="1346436"/>
                  </a:lnTo>
                  <a:lnTo>
                    <a:pt x="16790" y="1329659"/>
                  </a:lnTo>
                  <a:lnTo>
                    <a:pt x="20875" y="1312881"/>
                  </a:lnTo>
                  <a:lnTo>
                    <a:pt x="25866" y="1296103"/>
                  </a:lnTo>
                  <a:lnTo>
                    <a:pt x="30858" y="1279779"/>
                  </a:lnTo>
                  <a:lnTo>
                    <a:pt x="36530" y="1263454"/>
                  </a:lnTo>
                  <a:lnTo>
                    <a:pt x="42430" y="1246903"/>
                  </a:lnTo>
                  <a:lnTo>
                    <a:pt x="49010" y="1230579"/>
                  </a:lnTo>
                  <a:lnTo>
                    <a:pt x="56044" y="1214708"/>
                  </a:lnTo>
                  <a:lnTo>
                    <a:pt x="63077" y="1198610"/>
                  </a:lnTo>
                  <a:lnTo>
                    <a:pt x="70565" y="1182739"/>
                  </a:lnTo>
                  <a:lnTo>
                    <a:pt x="78733" y="1166642"/>
                  </a:lnTo>
                  <a:lnTo>
                    <a:pt x="87128" y="1150997"/>
                  </a:lnTo>
                  <a:lnTo>
                    <a:pt x="95750" y="1135580"/>
                  </a:lnTo>
                  <a:lnTo>
                    <a:pt x="104826" y="1119936"/>
                  </a:lnTo>
                  <a:lnTo>
                    <a:pt x="113902" y="1104292"/>
                  </a:lnTo>
                  <a:lnTo>
                    <a:pt x="123659" y="1089101"/>
                  </a:lnTo>
                  <a:lnTo>
                    <a:pt x="133642" y="1073683"/>
                  </a:lnTo>
                  <a:lnTo>
                    <a:pt x="143626" y="1058493"/>
                  </a:lnTo>
                  <a:lnTo>
                    <a:pt x="154290" y="1043529"/>
                  </a:lnTo>
                  <a:lnTo>
                    <a:pt x="165181" y="1028338"/>
                  </a:lnTo>
                  <a:lnTo>
                    <a:pt x="175845" y="1013374"/>
                  </a:lnTo>
                  <a:lnTo>
                    <a:pt x="187190" y="998637"/>
                  </a:lnTo>
                  <a:lnTo>
                    <a:pt x="198762" y="983673"/>
                  </a:lnTo>
                  <a:lnTo>
                    <a:pt x="210333" y="968935"/>
                  </a:lnTo>
                  <a:lnTo>
                    <a:pt x="222132" y="954424"/>
                  </a:lnTo>
                  <a:lnTo>
                    <a:pt x="234158" y="939687"/>
                  </a:lnTo>
                  <a:lnTo>
                    <a:pt x="246637" y="925177"/>
                  </a:lnTo>
                  <a:lnTo>
                    <a:pt x="259116" y="910666"/>
                  </a:lnTo>
                  <a:lnTo>
                    <a:pt x="271596" y="896382"/>
                  </a:lnTo>
                  <a:lnTo>
                    <a:pt x="297235" y="867588"/>
                  </a:lnTo>
                  <a:lnTo>
                    <a:pt x="323328" y="839247"/>
                  </a:lnTo>
                  <a:lnTo>
                    <a:pt x="349875" y="810906"/>
                  </a:lnTo>
                  <a:lnTo>
                    <a:pt x="376649" y="783019"/>
                  </a:lnTo>
                  <a:lnTo>
                    <a:pt x="404103" y="755358"/>
                  </a:lnTo>
                  <a:lnTo>
                    <a:pt x="431104" y="727697"/>
                  </a:lnTo>
                  <a:lnTo>
                    <a:pt x="485786" y="673056"/>
                  </a:lnTo>
                  <a:lnTo>
                    <a:pt x="540015" y="618868"/>
                  </a:lnTo>
                  <a:lnTo>
                    <a:pt x="566561" y="592114"/>
                  </a:lnTo>
                  <a:lnTo>
                    <a:pt x="592882" y="565360"/>
                  </a:lnTo>
                  <a:lnTo>
                    <a:pt x="618975" y="538833"/>
                  </a:lnTo>
                  <a:lnTo>
                    <a:pt x="644160" y="511853"/>
                  </a:lnTo>
                  <a:lnTo>
                    <a:pt x="646883" y="509359"/>
                  </a:lnTo>
                  <a:lnTo>
                    <a:pt x="650060" y="506865"/>
                  </a:lnTo>
                  <a:lnTo>
                    <a:pt x="653236" y="504597"/>
                  </a:lnTo>
                  <a:lnTo>
                    <a:pt x="656640" y="503237"/>
                  </a:lnTo>
                  <a:lnTo>
                    <a:pt x="660497" y="501877"/>
                  </a:lnTo>
                  <a:lnTo>
                    <a:pt x="664127" y="500743"/>
                  </a:lnTo>
                  <a:lnTo>
                    <a:pt x="667984" y="500063"/>
                  </a:lnTo>
                  <a:close/>
                  <a:moveTo>
                    <a:pt x="523875" y="300038"/>
                  </a:moveTo>
                  <a:lnTo>
                    <a:pt x="527049" y="300038"/>
                  </a:lnTo>
                  <a:lnTo>
                    <a:pt x="529771" y="300038"/>
                  </a:lnTo>
                  <a:lnTo>
                    <a:pt x="532719" y="300491"/>
                  </a:lnTo>
                  <a:lnTo>
                    <a:pt x="535441" y="301171"/>
                  </a:lnTo>
                  <a:lnTo>
                    <a:pt x="538389" y="302303"/>
                  </a:lnTo>
                  <a:lnTo>
                    <a:pt x="685573" y="367098"/>
                  </a:lnTo>
                  <a:lnTo>
                    <a:pt x="1180646" y="367098"/>
                  </a:lnTo>
                  <a:lnTo>
                    <a:pt x="1184955" y="367098"/>
                  </a:lnTo>
                  <a:lnTo>
                    <a:pt x="1189264" y="368004"/>
                  </a:lnTo>
                  <a:lnTo>
                    <a:pt x="1193573" y="368910"/>
                  </a:lnTo>
                  <a:lnTo>
                    <a:pt x="1197428" y="370496"/>
                  </a:lnTo>
                  <a:lnTo>
                    <a:pt x="1201283" y="372308"/>
                  </a:lnTo>
                  <a:lnTo>
                    <a:pt x="1204912" y="374347"/>
                  </a:lnTo>
                  <a:lnTo>
                    <a:pt x="1208087" y="377066"/>
                  </a:lnTo>
                  <a:lnTo>
                    <a:pt x="1211035" y="379785"/>
                  </a:lnTo>
                  <a:lnTo>
                    <a:pt x="1213757" y="382956"/>
                  </a:lnTo>
                  <a:lnTo>
                    <a:pt x="1216478" y="386355"/>
                  </a:lnTo>
                  <a:lnTo>
                    <a:pt x="1218519" y="389526"/>
                  </a:lnTo>
                  <a:lnTo>
                    <a:pt x="1220333" y="393378"/>
                  </a:lnTo>
                  <a:lnTo>
                    <a:pt x="1221921" y="397682"/>
                  </a:lnTo>
                  <a:lnTo>
                    <a:pt x="1222828" y="401760"/>
                  </a:lnTo>
                  <a:lnTo>
                    <a:pt x="1223735" y="405838"/>
                  </a:lnTo>
                  <a:lnTo>
                    <a:pt x="1223962" y="410596"/>
                  </a:lnTo>
                  <a:lnTo>
                    <a:pt x="1223735" y="414900"/>
                  </a:lnTo>
                  <a:lnTo>
                    <a:pt x="1222828" y="418978"/>
                  </a:lnTo>
                  <a:lnTo>
                    <a:pt x="1221921" y="423056"/>
                  </a:lnTo>
                  <a:lnTo>
                    <a:pt x="1220333" y="427134"/>
                  </a:lnTo>
                  <a:lnTo>
                    <a:pt x="1218519" y="430759"/>
                  </a:lnTo>
                  <a:lnTo>
                    <a:pt x="1216478" y="434384"/>
                  </a:lnTo>
                  <a:lnTo>
                    <a:pt x="1213757" y="437782"/>
                  </a:lnTo>
                  <a:lnTo>
                    <a:pt x="1211035" y="440954"/>
                  </a:lnTo>
                  <a:lnTo>
                    <a:pt x="1208087" y="443673"/>
                  </a:lnTo>
                  <a:lnTo>
                    <a:pt x="1204912" y="446391"/>
                  </a:lnTo>
                  <a:lnTo>
                    <a:pt x="1201283" y="448430"/>
                  </a:lnTo>
                  <a:lnTo>
                    <a:pt x="1197428" y="450243"/>
                  </a:lnTo>
                  <a:lnTo>
                    <a:pt x="1193573" y="451602"/>
                  </a:lnTo>
                  <a:lnTo>
                    <a:pt x="1189264" y="452735"/>
                  </a:lnTo>
                  <a:lnTo>
                    <a:pt x="1184955" y="453188"/>
                  </a:lnTo>
                  <a:lnTo>
                    <a:pt x="1180646" y="453414"/>
                  </a:lnTo>
                  <a:lnTo>
                    <a:pt x="685573" y="453414"/>
                  </a:lnTo>
                  <a:lnTo>
                    <a:pt x="538389" y="518209"/>
                  </a:lnTo>
                  <a:lnTo>
                    <a:pt x="535441" y="519568"/>
                  </a:lnTo>
                  <a:lnTo>
                    <a:pt x="532719" y="520248"/>
                  </a:lnTo>
                  <a:lnTo>
                    <a:pt x="529771" y="520474"/>
                  </a:lnTo>
                  <a:lnTo>
                    <a:pt x="527049" y="520701"/>
                  </a:lnTo>
                  <a:lnTo>
                    <a:pt x="523875" y="520701"/>
                  </a:lnTo>
                  <a:lnTo>
                    <a:pt x="521153" y="520248"/>
                  </a:lnTo>
                  <a:lnTo>
                    <a:pt x="518432" y="519795"/>
                  </a:lnTo>
                  <a:lnTo>
                    <a:pt x="515710" y="518662"/>
                  </a:lnTo>
                  <a:lnTo>
                    <a:pt x="512989" y="517756"/>
                  </a:lnTo>
                  <a:lnTo>
                    <a:pt x="510494" y="516170"/>
                  </a:lnTo>
                  <a:lnTo>
                    <a:pt x="508226" y="514584"/>
                  </a:lnTo>
                  <a:lnTo>
                    <a:pt x="506185" y="512771"/>
                  </a:lnTo>
                  <a:lnTo>
                    <a:pt x="504144" y="510732"/>
                  </a:lnTo>
                  <a:lnTo>
                    <a:pt x="502330" y="508467"/>
                  </a:lnTo>
                  <a:lnTo>
                    <a:pt x="500742" y="505748"/>
                  </a:lnTo>
                  <a:lnTo>
                    <a:pt x="499382" y="503030"/>
                  </a:lnTo>
                  <a:lnTo>
                    <a:pt x="498021" y="500084"/>
                  </a:lnTo>
                  <a:lnTo>
                    <a:pt x="497341" y="497366"/>
                  </a:lnTo>
                  <a:lnTo>
                    <a:pt x="496887" y="494421"/>
                  </a:lnTo>
                  <a:lnTo>
                    <a:pt x="496887" y="491702"/>
                  </a:lnTo>
                  <a:lnTo>
                    <a:pt x="496887" y="488757"/>
                  </a:lnTo>
                  <a:lnTo>
                    <a:pt x="497341" y="486038"/>
                  </a:lnTo>
                  <a:lnTo>
                    <a:pt x="497794" y="483093"/>
                  </a:lnTo>
                  <a:lnTo>
                    <a:pt x="498928" y="480374"/>
                  </a:lnTo>
                  <a:lnTo>
                    <a:pt x="499835" y="477656"/>
                  </a:lnTo>
                  <a:lnTo>
                    <a:pt x="501423" y="475390"/>
                  </a:lnTo>
                  <a:lnTo>
                    <a:pt x="503010" y="473125"/>
                  </a:lnTo>
                  <a:lnTo>
                    <a:pt x="504825" y="470859"/>
                  </a:lnTo>
                  <a:lnTo>
                    <a:pt x="506866" y="468820"/>
                  </a:lnTo>
                  <a:lnTo>
                    <a:pt x="509133" y="467008"/>
                  </a:lnTo>
                  <a:lnTo>
                    <a:pt x="511855" y="465422"/>
                  </a:lnTo>
                  <a:lnTo>
                    <a:pt x="514349" y="464062"/>
                  </a:lnTo>
                  <a:lnTo>
                    <a:pt x="635680" y="410822"/>
                  </a:lnTo>
                  <a:lnTo>
                    <a:pt x="635680" y="410596"/>
                  </a:lnTo>
                  <a:lnTo>
                    <a:pt x="635680" y="409916"/>
                  </a:lnTo>
                  <a:lnTo>
                    <a:pt x="514349" y="356676"/>
                  </a:lnTo>
                  <a:lnTo>
                    <a:pt x="511855" y="355317"/>
                  </a:lnTo>
                  <a:lnTo>
                    <a:pt x="509133" y="353731"/>
                  </a:lnTo>
                  <a:lnTo>
                    <a:pt x="506866" y="351918"/>
                  </a:lnTo>
                  <a:lnTo>
                    <a:pt x="504825" y="349879"/>
                  </a:lnTo>
                  <a:lnTo>
                    <a:pt x="503010" y="347614"/>
                  </a:lnTo>
                  <a:lnTo>
                    <a:pt x="501423" y="345348"/>
                  </a:lnTo>
                  <a:lnTo>
                    <a:pt x="499835" y="343083"/>
                  </a:lnTo>
                  <a:lnTo>
                    <a:pt x="498928" y="340138"/>
                  </a:lnTo>
                  <a:lnTo>
                    <a:pt x="497794" y="337646"/>
                  </a:lnTo>
                  <a:lnTo>
                    <a:pt x="497341" y="334700"/>
                  </a:lnTo>
                  <a:lnTo>
                    <a:pt x="496887" y="331982"/>
                  </a:lnTo>
                  <a:lnTo>
                    <a:pt x="496887" y="329037"/>
                  </a:lnTo>
                  <a:lnTo>
                    <a:pt x="496887" y="326318"/>
                  </a:lnTo>
                  <a:lnTo>
                    <a:pt x="497341" y="323373"/>
                  </a:lnTo>
                  <a:lnTo>
                    <a:pt x="498021" y="320428"/>
                  </a:lnTo>
                  <a:lnTo>
                    <a:pt x="499382" y="317482"/>
                  </a:lnTo>
                  <a:lnTo>
                    <a:pt x="500742" y="314990"/>
                  </a:lnTo>
                  <a:lnTo>
                    <a:pt x="502330" y="312272"/>
                  </a:lnTo>
                  <a:lnTo>
                    <a:pt x="504144" y="310006"/>
                  </a:lnTo>
                  <a:lnTo>
                    <a:pt x="506185" y="307967"/>
                  </a:lnTo>
                  <a:lnTo>
                    <a:pt x="508226" y="306155"/>
                  </a:lnTo>
                  <a:lnTo>
                    <a:pt x="510494" y="304342"/>
                  </a:lnTo>
                  <a:lnTo>
                    <a:pt x="512989" y="302983"/>
                  </a:lnTo>
                  <a:lnTo>
                    <a:pt x="515710" y="301850"/>
                  </a:lnTo>
                  <a:lnTo>
                    <a:pt x="518432" y="300944"/>
                  </a:lnTo>
                  <a:lnTo>
                    <a:pt x="521153" y="300264"/>
                  </a:lnTo>
                  <a:lnTo>
                    <a:pt x="523875" y="300038"/>
                  </a:lnTo>
                  <a:close/>
                  <a:moveTo>
                    <a:pt x="689916" y="0"/>
                  </a:moveTo>
                  <a:lnTo>
                    <a:pt x="702828" y="0"/>
                  </a:lnTo>
                  <a:lnTo>
                    <a:pt x="715967" y="226"/>
                  </a:lnTo>
                  <a:lnTo>
                    <a:pt x="729333" y="677"/>
                  </a:lnTo>
                  <a:lnTo>
                    <a:pt x="742698" y="1807"/>
                  </a:lnTo>
                  <a:lnTo>
                    <a:pt x="756064" y="2936"/>
                  </a:lnTo>
                  <a:lnTo>
                    <a:pt x="769429" y="4291"/>
                  </a:lnTo>
                  <a:lnTo>
                    <a:pt x="782569" y="6098"/>
                  </a:lnTo>
                  <a:lnTo>
                    <a:pt x="795934" y="8131"/>
                  </a:lnTo>
                  <a:lnTo>
                    <a:pt x="809073" y="10389"/>
                  </a:lnTo>
                  <a:lnTo>
                    <a:pt x="822212" y="13100"/>
                  </a:lnTo>
                  <a:lnTo>
                    <a:pt x="835125" y="15810"/>
                  </a:lnTo>
                  <a:lnTo>
                    <a:pt x="847811" y="18972"/>
                  </a:lnTo>
                  <a:lnTo>
                    <a:pt x="860270" y="22360"/>
                  </a:lnTo>
                  <a:lnTo>
                    <a:pt x="866613" y="23715"/>
                  </a:lnTo>
                  <a:lnTo>
                    <a:pt x="872729" y="25296"/>
                  </a:lnTo>
                  <a:lnTo>
                    <a:pt x="879072" y="26425"/>
                  </a:lnTo>
                  <a:lnTo>
                    <a:pt x="885415" y="27329"/>
                  </a:lnTo>
                  <a:lnTo>
                    <a:pt x="891532" y="28458"/>
                  </a:lnTo>
                  <a:lnTo>
                    <a:pt x="897875" y="28910"/>
                  </a:lnTo>
                  <a:lnTo>
                    <a:pt x="904218" y="29362"/>
                  </a:lnTo>
                  <a:lnTo>
                    <a:pt x="910334" y="29813"/>
                  </a:lnTo>
                  <a:lnTo>
                    <a:pt x="916904" y="30039"/>
                  </a:lnTo>
                  <a:lnTo>
                    <a:pt x="923020" y="29813"/>
                  </a:lnTo>
                  <a:lnTo>
                    <a:pt x="929590" y="29362"/>
                  </a:lnTo>
                  <a:lnTo>
                    <a:pt x="935706" y="28910"/>
                  </a:lnTo>
                  <a:lnTo>
                    <a:pt x="942049" y="28458"/>
                  </a:lnTo>
                  <a:lnTo>
                    <a:pt x="948392" y="27329"/>
                  </a:lnTo>
                  <a:lnTo>
                    <a:pt x="954735" y="26425"/>
                  </a:lnTo>
                  <a:lnTo>
                    <a:pt x="960851" y="25070"/>
                  </a:lnTo>
                  <a:lnTo>
                    <a:pt x="974897" y="22360"/>
                  </a:lnTo>
                  <a:lnTo>
                    <a:pt x="988715" y="19424"/>
                  </a:lnTo>
                  <a:lnTo>
                    <a:pt x="1003213" y="16713"/>
                  </a:lnTo>
                  <a:lnTo>
                    <a:pt x="1017938" y="14229"/>
                  </a:lnTo>
                  <a:lnTo>
                    <a:pt x="1032436" y="11744"/>
                  </a:lnTo>
                  <a:lnTo>
                    <a:pt x="1047161" y="9712"/>
                  </a:lnTo>
                  <a:lnTo>
                    <a:pt x="1062113" y="7679"/>
                  </a:lnTo>
                  <a:lnTo>
                    <a:pt x="1077064" y="5872"/>
                  </a:lnTo>
                  <a:lnTo>
                    <a:pt x="1092015" y="4291"/>
                  </a:lnTo>
                  <a:lnTo>
                    <a:pt x="1106966" y="2936"/>
                  </a:lnTo>
                  <a:lnTo>
                    <a:pt x="1121691" y="2032"/>
                  </a:lnTo>
                  <a:lnTo>
                    <a:pt x="1136416" y="1129"/>
                  </a:lnTo>
                  <a:lnTo>
                    <a:pt x="1150688" y="677"/>
                  </a:lnTo>
                  <a:lnTo>
                    <a:pt x="1165186" y="451"/>
                  </a:lnTo>
                  <a:lnTo>
                    <a:pt x="1179231" y="677"/>
                  </a:lnTo>
                  <a:lnTo>
                    <a:pt x="1192823" y="1129"/>
                  </a:lnTo>
                  <a:lnTo>
                    <a:pt x="1205962" y="2258"/>
                  </a:lnTo>
                  <a:lnTo>
                    <a:pt x="1218875" y="3614"/>
                  </a:lnTo>
                  <a:lnTo>
                    <a:pt x="1231334" y="4969"/>
                  </a:lnTo>
                  <a:lnTo>
                    <a:pt x="1243340" y="7453"/>
                  </a:lnTo>
                  <a:lnTo>
                    <a:pt x="1254667" y="9938"/>
                  </a:lnTo>
                  <a:lnTo>
                    <a:pt x="1260331" y="11293"/>
                  </a:lnTo>
                  <a:lnTo>
                    <a:pt x="1265541" y="13100"/>
                  </a:lnTo>
                  <a:lnTo>
                    <a:pt x="1270751" y="14681"/>
                  </a:lnTo>
                  <a:lnTo>
                    <a:pt x="1275735" y="16262"/>
                  </a:lnTo>
                  <a:lnTo>
                    <a:pt x="1280719" y="18520"/>
                  </a:lnTo>
                  <a:lnTo>
                    <a:pt x="1285249" y="20553"/>
                  </a:lnTo>
                  <a:lnTo>
                    <a:pt x="1290007" y="22812"/>
                  </a:lnTo>
                  <a:lnTo>
                    <a:pt x="1294084" y="25070"/>
                  </a:lnTo>
                  <a:lnTo>
                    <a:pt x="1298162" y="27329"/>
                  </a:lnTo>
                  <a:lnTo>
                    <a:pt x="1302239" y="30039"/>
                  </a:lnTo>
                  <a:lnTo>
                    <a:pt x="1305864" y="32749"/>
                  </a:lnTo>
                  <a:lnTo>
                    <a:pt x="1309489" y="35686"/>
                  </a:lnTo>
                  <a:lnTo>
                    <a:pt x="1312887" y="38622"/>
                  </a:lnTo>
                  <a:lnTo>
                    <a:pt x="1315832" y="41784"/>
                  </a:lnTo>
                  <a:lnTo>
                    <a:pt x="1318777" y="45172"/>
                  </a:lnTo>
                  <a:lnTo>
                    <a:pt x="1321495" y="48785"/>
                  </a:lnTo>
                  <a:lnTo>
                    <a:pt x="1323987" y="52399"/>
                  </a:lnTo>
                  <a:lnTo>
                    <a:pt x="1326252" y="56239"/>
                  </a:lnTo>
                  <a:lnTo>
                    <a:pt x="1328064" y="60078"/>
                  </a:lnTo>
                  <a:lnTo>
                    <a:pt x="1329877" y="64144"/>
                  </a:lnTo>
                  <a:lnTo>
                    <a:pt x="1331462" y="68209"/>
                  </a:lnTo>
                  <a:lnTo>
                    <a:pt x="1332369" y="72727"/>
                  </a:lnTo>
                  <a:lnTo>
                    <a:pt x="1333501" y="76792"/>
                  </a:lnTo>
                  <a:lnTo>
                    <a:pt x="1333954" y="80858"/>
                  </a:lnTo>
                  <a:lnTo>
                    <a:pt x="1334407" y="84923"/>
                  </a:lnTo>
                  <a:lnTo>
                    <a:pt x="1335087" y="88989"/>
                  </a:lnTo>
                  <a:lnTo>
                    <a:pt x="1335087" y="93506"/>
                  </a:lnTo>
                  <a:lnTo>
                    <a:pt x="1335087" y="97571"/>
                  </a:lnTo>
                  <a:lnTo>
                    <a:pt x="1335087" y="101637"/>
                  </a:lnTo>
                  <a:lnTo>
                    <a:pt x="1334407" y="105702"/>
                  </a:lnTo>
                  <a:lnTo>
                    <a:pt x="1333954" y="109542"/>
                  </a:lnTo>
                  <a:lnTo>
                    <a:pt x="1333275" y="113607"/>
                  </a:lnTo>
                  <a:lnTo>
                    <a:pt x="1332369" y="117221"/>
                  </a:lnTo>
                  <a:lnTo>
                    <a:pt x="1331236" y="121061"/>
                  </a:lnTo>
                  <a:lnTo>
                    <a:pt x="1329877" y="124674"/>
                  </a:lnTo>
                  <a:lnTo>
                    <a:pt x="1328291" y="128288"/>
                  </a:lnTo>
                  <a:lnTo>
                    <a:pt x="1326479" y="131676"/>
                  </a:lnTo>
                  <a:lnTo>
                    <a:pt x="1324440" y="134838"/>
                  </a:lnTo>
                  <a:lnTo>
                    <a:pt x="1292498" y="182494"/>
                  </a:lnTo>
                  <a:lnTo>
                    <a:pt x="1261237" y="228570"/>
                  </a:lnTo>
                  <a:lnTo>
                    <a:pt x="1231334" y="272613"/>
                  </a:lnTo>
                  <a:lnTo>
                    <a:pt x="1202338" y="314848"/>
                  </a:lnTo>
                  <a:lnTo>
                    <a:pt x="1199393" y="318688"/>
                  </a:lnTo>
                  <a:lnTo>
                    <a:pt x="1196221" y="322076"/>
                  </a:lnTo>
                  <a:lnTo>
                    <a:pt x="1192823" y="325012"/>
                  </a:lnTo>
                  <a:lnTo>
                    <a:pt x="1189425" y="327496"/>
                  </a:lnTo>
                  <a:lnTo>
                    <a:pt x="1185574" y="329529"/>
                  </a:lnTo>
                  <a:lnTo>
                    <a:pt x="1181723" y="330658"/>
                  </a:lnTo>
                  <a:lnTo>
                    <a:pt x="1177872" y="331562"/>
                  </a:lnTo>
                  <a:lnTo>
                    <a:pt x="1174021" y="331788"/>
                  </a:lnTo>
                  <a:lnTo>
                    <a:pt x="678136" y="331788"/>
                  </a:lnTo>
                  <a:lnTo>
                    <a:pt x="674058" y="331562"/>
                  </a:lnTo>
                  <a:lnTo>
                    <a:pt x="670207" y="330658"/>
                  </a:lnTo>
                  <a:lnTo>
                    <a:pt x="666356" y="329529"/>
                  </a:lnTo>
                  <a:lnTo>
                    <a:pt x="662505" y="327496"/>
                  </a:lnTo>
                  <a:lnTo>
                    <a:pt x="659107" y="325012"/>
                  </a:lnTo>
                  <a:lnTo>
                    <a:pt x="655936" y="322076"/>
                  </a:lnTo>
                  <a:lnTo>
                    <a:pt x="652538" y="318688"/>
                  </a:lnTo>
                  <a:lnTo>
                    <a:pt x="649593" y="314848"/>
                  </a:lnTo>
                  <a:lnTo>
                    <a:pt x="620823" y="272613"/>
                  </a:lnTo>
                  <a:lnTo>
                    <a:pt x="590693" y="228570"/>
                  </a:lnTo>
                  <a:lnTo>
                    <a:pt x="559432" y="182494"/>
                  </a:lnTo>
                  <a:lnTo>
                    <a:pt x="527490" y="134838"/>
                  </a:lnTo>
                  <a:lnTo>
                    <a:pt x="525451" y="131676"/>
                  </a:lnTo>
                  <a:lnTo>
                    <a:pt x="523639" y="128288"/>
                  </a:lnTo>
                  <a:lnTo>
                    <a:pt x="522053" y="124674"/>
                  </a:lnTo>
                  <a:lnTo>
                    <a:pt x="520694" y="121061"/>
                  </a:lnTo>
                  <a:lnTo>
                    <a:pt x="519335" y="117221"/>
                  </a:lnTo>
                  <a:lnTo>
                    <a:pt x="518202" y="113381"/>
                  </a:lnTo>
                  <a:lnTo>
                    <a:pt x="517296" y="109316"/>
                  </a:lnTo>
                  <a:lnTo>
                    <a:pt x="516843" y="105250"/>
                  </a:lnTo>
                  <a:lnTo>
                    <a:pt x="516164" y="101185"/>
                  </a:lnTo>
                  <a:lnTo>
                    <a:pt x="515937" y="97119"/>
                  </a:lnTo>
                  <a:lnTo>
                    <a:pt x="515937" y="92828"/>
                  </a:lnTo>
                  <a:lnTo>
                    <a:pt x="516164" y="88763"/>
                  </a:lnTo>
                  <a:lnTo>
                    <a:pt x="516843" y="84697"/>
                  </a:lnTo>
                  <a:lnTo>
                    <a:pt x="517523" y="80632"/>
                  </a:lnTo>
                  <a:lnTo>
                    <a:pt x="518202" y="76792"/>
                  </a:lnTo>
                  <a:lnTo>
                    <a:pt x="519562" y="72727"/>
                  </a:lnTo>
                  <a:lnTo>
                    <a:pt x="521147" y="68661"/>
                  </a:lnTo>
                  <a:lnTo>
                    <a:pt x="522960" y="64822"/>
                  </a:lnTo>
                  <a:lnTo>
                    <a:pt x="524772" y="61208"/>
                  </a:lnTo>
                  <a:lnTo>
                    <a:pt x="527037" y="57820"/>
                  </a:lnTo>
                  <a:lnTo>
                    <a:pt x="529303" y="54432"/>
                  </a:lnTo>
                  <a:lnTo>
                    <a:pt x="532021" y="51044"/>
                  </a:lnTo>
                  <a:lnTo>
                    <a:pt x="534513" y="47656"/>
                  </a:lnTo>
                  <a:lnTo>
                    <a:pt x="537458" y="44720"/>
                  </a:lnTo>
                  <a:lnTo>
                    <a:pt x="540629" y="41784"/>
                  </a:lnTo>
                  <a:lnTo>
                    <a:pt x="543801" y="39073"/>
                  </a:lnTo>
                  <a:lnTo>
                    <a:pt x="547425" y="36137"/>
                  </a:lnTo>
                  <a:lnTo>
                    <a:pt x="551050" y="33653"/>
                  </a:lnTo>
                  <a:lnTo>
                    <a:pt x="554674" y="30943"/>
                  </a:lnTo>
                  <a:lnTo>
                    <a:pt x="558752" y="28458"/>
                  </a:lnTo>
                  <a:lnTo>
                    <a:pt x="562830" y="26199"/>
                  </a:lnTo>
                  <a:lnTo>
                    <a:pt x="566907" y="24167"/>
                  </a:lnTo>
                  <a:lnTo>
                    <a:pt x="571438" y="21682"/>
                  </a:lnTo>
                  <a:lnTo>
                    <a:pt x="575969" y="19875"/>
                  </a:lnTo>
                  <a:lnTo>
                    <a:pt x="585483" y="16036"/>
                  </a:lnTo>
                  <a:lnTo>
                    <a:pt x="595677" y="12874"/>
                  </a:lnTo>
                  <a:lnTo>
                    <a:pt x="605871" y="9938"/>
                  </a:lnTo>
                  <a:lnTo>
                    <a:pt x="616972" y="7453"/>
                  </a:lnTo>
                  <a:lnTo>
                    <a:pt x="628298" y="5420"/>
                  </a:lnTo>
                  <a:lnTo>
                    <a:pt x="639852" y="3614"/>
                  </a:lnTo>
                  <a:lnTo>
                    <a:pt x="652084" y="2258"/>
                  </a:lnTo>
                  <a:lnTo>
                    <a:pt x="664317" y="903"/>
                  </a:lnTo>
                  <a:lnTo>
                    <a:pt x="677003" y="451"/>
                  </a:lnTo>
                  <a:lnTo>
                    <a:pt x="689916" y="0"/>
                  </a:lnTo>
                  <a:close/>
                </a:path>
              </a:pathLst>
            </a:custGeom>
            <a:solidFill>
              <a:srgbClr val="5B54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sysClr val="window" lastClr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291858" y="2230549"/>
            <a:ext cx="858402" cy="858402"/>
            <a:chOff x="4249935" y="2201537"/>
            <a:chExt cx="1078918" cy="1078918"/>
          </a:xfrm>
        </p:grpSpPr>
        <p:sp>
          <p:nvSpPr>
            <p:cNvPr id="61" name="Shape 10193"/>
            <p:cNvSpPr/>
            <p:nvPr/>
          </p:nvSpPr>
          <p:spPr>
            <a:xfrm>
              <a:off x="4249935" y="2201537"/>
              <a:ext cx="1078918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827C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Helvetica"/>
                <a:sym typeface="Helvetica"/>
              </a:endParaRPr>
            </a:p>
          </p:txBody>
        </p:sp>
        <p:sp>
          <p:nvSpPr>
            <p:cNvPr id="62" name="KSO_Shape"/>
            <p:cNvSpPr/>
            <p:nvPr/>
          </p:nvSpPr>
          <p:spPr bwMode="auto">
            <a:xfrm>
              <a:off x="4598894" y="2550496"/>
              <a:ext cx="406400" cy="406400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5B54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sysClr val="window" lastClr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91858" y="4836758"/>
            <a:ext cx="858402" cy="858403"/>
            <a:chOff x="4249935" y="4807746"/>
            <a:chExt cx="1078918" cy="1078919"/>
          </a:xfrm>
        </p:grpSpPr>
        <p:sp>
          <p:nvSpPr>
            <p:cNvPr id="64" name="Shape 10201"/>
            <p:cNvSpPr/>
            <p:nvPr/>
          </p:nvSpPr>
          <p:spPr>
            <a:xfrm>
              <a:off x="4249935" y="4807746"/>
              <a:ext cx="1078918" cy="107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827C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Helvetica"/>
                <a:sym typeface="Helvetica"/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4586194" y="5149424"/>
              <a:ext cx="406400" cy="395562"/>
            </a:xfrm>
            <a:custGeom>
              <a:avLst/>
              <a:gdLst>
                <a:gd name="T0" fmla="*/ 476571 w 1257300"/>
                <a:gd name="T1" fmla="*/ 1691868 h 1223963"/>
                <a:gd name="T2" fmla="*/ 411091 w 1257300"/>
                <a:gd name="T3" fmla="*/ 1669802 h 1223963"/>
                <a:gd name="T4" fmla="*/ 358867 w 1257300"/>
                <a:gd name="T5" fmla="*/ 1624469 h 1223963"/>
                <a:gd name="T6" fmla="*/ 327935 w 1257300"/>
                <a:gd name="T7" fmla="*/ 1561884 h 1223963"/>
                <a:gd name="T8" fmla="*/ 323517 w 1257300"/>
                <a:gd name="T9" fmla="*/ 1492881 h 1223963"/>
                <a:gd name="T10" fmla="*/ 346414 w 1257300"/>
                <a:gd name="T11" fmla="*/ 1427488 h 1223963"/>
                <a:gd name="T12" fmla="*/ 1737755 w 1257300"/>
                <a:gd name="T13" fmla="*/ 1242146 h 1223963"/>
                <a:gd name="T14" fmla="*/ 1821176 w 1257300"/>
                <a:gd name="T15" fmla="*/ 1214088 h 1223963"/>
                <a:gd name="T16" fmla="*/ 1887755 w 1257300"/>
                <a:gd name="T17" fmla="*/ 1155970 h 1223963"/>
                <a:gd name="T18" fmla="*/ 1609011 w 1257300"/>
                <a:gd name="T19" fmla="*/ 1636955 h 1223963"/>
                <a:gd name="T20" fmla="*/ 1560079 w 1257300"/>
                <a:gd name="T21" fmla="*/ 1673028 h 1223963"/>
                <a:gd name="T22" fmla="*/ 1502326 w 1257300"/>
                <a:gd name="T23" fmla="*/ 1688261 h 1223963"/>
                <a:gd name="T24" fmla="*/ 1216362 w 1257300"/>
                <a:gd name="T25" fmla="*/ 1786862 h 1223963"/>
                <a:gd name="T26" fmla="*/ 1115292 w 1257300"/>
                <a:gd name="T27" fmla="*/ 1638158 h 1223963"/>
                <a:gd name="T28" fmla="*/ 1064758 w 1257300"/>
                <a:gd name="T29" fmla="*/ 1543162 h 1223963"/>
                <a:gd name="T30" fmla="*/ 1044705 w 1257300"/>
                <a:gd name="T31" fmla="*/ 1476626 h 1223963"/>
                <a:gd name="T32" fmla="*/ 1046308 w 1257300"/>
                <a:gd name="T33" fmla="*/ 1442957 h 1223963"/>
                <a:gd name="T34" fmla="*/ 1078795 w 1257300"/>
                <a:gd name="T35" fmla="*/ 1357582 h 1223963"/>
                <a:gd name="T36" fmla="*/ 1135345 w 1257300"/>
                <a:gd name="T37" fmla="*/ 1261385 h 1223963"/>
                <a:gd name="T38" fmla="*/ 1258876 w 1257300"/>
                <a:gd name="T39" fmla="*/ 1089433 h 1223963"/>
                <a:gd name="T40" fmla="*/ 337544 w 1257300"/>
                <a:gd name="T41" fmla="*/ 689012 h 1223963"/>
                <a:gd name="T42" fmla="*/ 427744 w 1257300"/>
                <a:gd name="T43" fmla="*/ 703448 h 1223963"/>
                <a:gd name="T44" fmla="*/ 457809 w 1257300"/>
                <a:gd name="T45" fmla="*/ 718285 h 1223963"/>
                <a:gd name="T46" fmla="*/ 505515 w 1257300"/>
                <a:gd name="T47" fmla="*/ 769212 h 1223963"/>
                <a:gd name="T48" fmla="*/ 562841 w 1257300"/>
                <a:gd name="T49" fmla="*/ 859835 h 1223963"/>
                <a:gd name="T50" fmla="*/ 641014 w 1257300"/>
                <a:gd name="T51" fmla="*/ 1022237 h 1223963"/>
                <a:gd name="T52" fmla="*/ 302267 w 1257300"/>
                <a:gd name="T53" fmla="*/ 1411201 h 1223963"/>
                <a:gd name="T54" fmla="*/ 278614 w 1257300"/>
                <a:gd name="T55" fmla="*/ 1497013 h 1223963"/>
                <a:gd name="T56" fmla="*/ 290239 w 1257300"/>
                <a:gd name="T57" fmla="*/ 1584428 h 1223963"/>
                <a:gd name="T58" fmla="*/ 22048 w 1257300"/>
                <a:gd name="T59" fmla="*/ 1126094 h 1223963"/>
                <a:gd name="T60" fmla="*/ 10824 w 1257300"/>
                <a:gd name="T61" fmla="*/ 1065946 h 1223963"/>
                <a:gd name="T62" fmla="*/ 23252 w 1257300"/>
                <a:gd name="T63" fmla="*/ 1007000 h 1223963"/>
                <a:gd name="T64" fmla="*/ 56524 w 1257300"/>
                <a:gd name="T65" fmla="*/ 704651 h 1223963"/>
                <a:gd name="T66" fmla="*/ 244939 w 1257300"/>
                <a:gd name="T67" fmla="*/ 688612 h 1223963"/>
                <a:gd name="T68" fmla="*/ 1880948 w 1257300"/>
                <a:gd name="T69" fmla="*/ 963975 h 1223963"/>
                <a:gd name="T70" fmla="*/ 1890570 w 1257300"/>
                <a:gd name="T71" fmla="*/ 1032516 h 1223963"/>
                <a:gd name="T72" fmla="*/ 1872930 w 1257300"/>
                <a:gd name="T73" fmla="*/ 1099053 h 1223963"/>
                <a:gd name="T74" fmla="*/ 1830438 w 1257300"/>
                <a:gd name="T75" fmla="*/ 1154365 h 1223963"/>
                <a:gd name="T76" fmla="*/ 1770706 w 1257300"/>
                <a:gd name="T77" fmla="*/ 1188436 h 1223963"/>
                <a:gd name="T78" fmla="*/ 1506523 w 1257300"/>
                <a:gd name="T79" fmla="*/ 1197654 h 1223963"/>
                <a:gd name="T80" fmla="*/ 1276229 w 1257300"/>
                <a:gd name="T81" fmla="*/ 48901 h 1223963"/>
                <a:gd name="T82" fmla="*/ 1339380 w 1257300"/>
                <a:gd name="T83" fmla="*/ 75355 h 1223963"/>
                <a:gd name="T84" fmla="*/ 1388142 w 1257300"/>
                <a:gd name="T85" fmla="*/ 124256 h 1223963"/>
                <a:gd name="T86" fmla="*/ 1583991 w 1257300"/>
                <a:gd name="T87" fmla="*/ 266948 h 1223963"/>
                <a:gd name="T88" fmla="*/ 1506052 w 1257300"/>
                <a:gd name="T89" fmla="*/ 428880 h 1223963"/>
                <a:gd name="T90" fmla="*/ 1449295 w 1257300"/>
                <a:gd name="T91" fmla="*/ 519466 h 1223963"/>
                <a:gd name="T92" fmla="*/ 1402132 w 1257300"/>
                <a:gd name="T93" fmla="*/ 570370 h 1223963"/>
                <a:gd name="T94" fmla="*/ 1371755 w 1257300"/>
                <a:gd name="T95" fmla="*/ 586002 h 1223963"/>
                <a:gd name="T96" fmla="*/ 1282224 w 1257300"/>
                <a:gd name="T97" fmla="*/ 600031 h 1223963"/>
                <a:gd name="T98" fmla="*/ 1170311 w 1257300"/>
                <a:gd name="T99" fmla="*/ 599631 h 1223963"/>
                <a:gd name="T100" fmla="*/ 960473 w 1257300"/>
                <a:gd name="T101" fmla="*/ 578787 h 1223963"/>
                <a:gd name="T102" fmla="*/ 1095170 w 1257300"/>
                <a:gd name="T103" fmla="*/ 125058 h 1223963"/>
                <a:gd name="T104" fmla="*/ 1143532 w 1257300"/>
                <a:gd name="T105" fmla="*/ 75756 h 1223963"/>
                <a:gd name="T106" fmla="*/ 1206683 w 1257300"/>
                <a:gd name="T107" fmla="*/ 48901 h 1223963"/>
                <a:gd name="T108" fmla="*/ 1228691 w 1257300"/>
                <a:gd name="T109" fmla="*/ 400 h 1223963"/>
                <a:gd name="T110" fmla="*/ 1144395 w 1257300"/>
                <a:gd name="T111" fmla="*/ 22795 h 1223963"/>
                <a:gd name="T112" fmla="*/ 1076156 w 1257300"/>
                <a:gd name="T113" fmla="*/ 75584 h 1223963"/>
                <a:gd name="T114" fmla="*/ 319906 w 1257300"/>
                <a:gd name="T115" fmla="*/ 481894 h 1223963"/>
                <a:gd name="T116" fmla="*/ 559545 w 1257300"/>
                <a:gd name="T117" fmla="*/ 69985 h 1223963"/>
                <a:gd name="T118" fmla="*/ 601694 w 1257300"/>
                <a:gd name="T119" fmla="*/ 27194 h 1223963"/>
                <a:gd name="T120" fmla="*/ 657088 w 1257300"/>
                <a:gd name="T121" fmla="*/ 3200 h 122396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257300" h="1223963">
                  <a:moveTo>
                    <a:pt x="297038" y="823913"/>
                  </a:moveTo>
                  <a:lnTo>
                    <a:pt x="593725" y="823913"/>
                  </a:lnTo>
                  <a:lnTo>
                    <a:pt x="593725" y="1117601"/>
                  </a:lnTo>
                  <a:lnTo>
                    <a:pt x="329915" y="1117601"/>
                  </a:lnTo>
                  <a:lnTo>
                    <a:pt x="322226" y="1117601"/>
                  </a:lnTo>
                  <a:lnTo>
                    <a:pt x="314537" y="1116807"/>
                  </a:lnTo>
                  <a:lnTo>
                    <a:pt x="306848" y="1115483"/>
                  </a:lnTo>
                  <a:lnTo>
                    <a:pt x="299425" y="1113894"/>
                  </a:lnTo>
                  <a:lnTo>
                    <a:pt x="292001" y="1111510"/>
                  </a:lnTo>
                  <a:lnTo>
                    <a:pt x="284842" y="1108862"/>
                  </a:lnTo>
                  <a:lnTo>
                    <a:pt x="277949" y="1105949"/>
                  </a:lnTo>
                  <a:lnTo>
                    <a:pt x="271320" y="1102241"/>
                  </a:lnTo>
                  <a:lnTo>
                    <a:pt x="264692" y="1098004"/>
                  </a:lnTo>
                  <a:lnTo>
                    <a:pt x="258328" y="1093767"/>
                  </a:lnTo>
                  <a:lnTo>
                    <a:pt x="252761" y="1089000"/>
                  </a:lnTo>
                  <a:lnTo>
                    <a:pt x="246928" y="1083704"/>
                  </a:lnTo>
                  <a:lnTo>
                    <a:pt x="241890" y="1078143"/>
                  </a:lnTo>
                  <a:lnTo>
                    <a:pt x="236852" y="1072317"/>
                  </a:lnTo>
                  <a:lnTo>
                    <a:pt x="232345" y="1066226"/>
                  </a:lnTo>
                  <a:lnTo>
                    <a:pt x="228103" y="1059605"/>
                  </a:lnTo>
                  <a:lnTo>
                    <a:pt x="224391" y="1052455"/>
                  </a:lnTo>
                  <a:lnTo>
                    <a:pt x="221209" y="1045569"/>
                  </a:lnTo>
                  <a:lnTo>
                    <a:pt x="218558" y="1038154"/>
                  </a:lnTo>
                  <a:lnTo>
                    <a:pt x="216437" y="1031004"/>
                  </a:lnTo>
                  <a:lnTo>
                    <a:pt x="214581" y="1023589"/>
                  </a:lnTo>
                  <a:lnTo>
                    <a:pt x="213521" y="1015909"/>
                  </a:lnTo>
                  <a:lnTo>
                    <a:pt x="212990" y="1008494"/>
                  </a:lnTo>
                  <a:lnTo>
                    <a:pt x="212725" y="1000550"/>
                  </a:lnTo>
                  <a:lnTo>
                    <a:pt x="212990" y="993135"/>
                  </a:lnTo>
                  <a:lnTo>
                    <a:pt x="213521" y="985455"/>
                  </a:lnTo>
                  <a:lnTo>
                    <a:pt x="214846" y="978040"/>
                  </a:lnTo>
                  <a:lnTo>
                    <a:pt x="216702" y="970625"/>
                  </a:lnTo>
                  <a:lnTo>
                    <a:pt x="218823" y="963475"/>
                  </a:lnTo>
                  <a:lnTo>
                    <a:pt x="221475" y="956059"/>
                  </a:lnTo>
                  <a:lnTo>
                    <a:pt x="224921" y="949174"/>
                  </a:lnTo>
                  <a:lnTo>
                    <a:pt x="228633" y="942289"/>
                  </a:lnTo>
                  <a:lnTo>
                    <a:pt x="297038" y="823913"/>
                  </a:lnTo>
                  <a:close/>
                  <a:moveTo>
                    <a:pt x="837211" y="711200"/>
                  </a:moveTo>
                  <a:lnTo>
                    <a:pt x="836946" y="821267"/>
                  </a:lnTo>
                  <a:lnTo>
                    <a:pt x="1126800" y="821267"/>
                  </a:lnTo>
                  <a:lnTo>
                    <a:pt x="1136859" y="820738"/>
                  </a:lnTo>
                  <a:lnTo>
                    <a:pt x="1146918" y="819944"/>
                  </a:lnTo>
                  <a:lnTo>
                    <a:pt x="1156712" y="818356"/>
                  </a:lnTo>
                  <a:lnTo>
                    <a:pt x="1165976" y="815975"/>
                  </a:lnTo>
                  <a:lnTo>
                    <a:pt x="1175506" y="813329"/>
                  </a:lnTo>
                  <a:lnTo>
                    <a:pt x="1184506" y="809890"/>
                  </a:lnTo>
                  <a:lnTo>
                    <a:pt x="1193506" y="805921"/>
                  </a:lnTo>
                  <a:lnTo>
                    <a:pt x="1201976" y="801423"/>
                  </a:lnTo>
                  <a:lnTo>
                    <a:pt x="1210447" y="796396"/>
                  </a:lnTo>
                  <a:lnTo>
                    <a:pt x="1218388" y="790575"/>
                  </a:lnTo>
                  <a:lnTo>
                    <a:pt x="1226065" y="784225"/>
                  </a:lnTo>
                  <a:lnTo>
                    <a:pt x="1233212" y="777611"/>
                  </a:lnTo>
                  <a:lnTo>
                    <a:pt x="1239830" y="770467"/>
                  </a:lnTo>
                  <a:lnTo>
                    <a:pt x="1245918" y="763059"/>
                  </a:lnTo>
                  <a:lnTo>
                    <a:pt x="1252006" y="754856"/>
                  </a:lnTo>
                  <a:lnTo>
                    <a:pt x="1257300" y="746654"/>
                  </a:lnTo>
                  <a:lnTo>
                    <a:pt x="1074388" y="1063625"/>
                  </a:lnTo>
                  <a:lnTo>
                    <a:pt x="1070682" y="1069711"/>
                  </a:lnTo>
                  <a:lnTo>
                    <a:pt x="1066447" y="1075003"/>
                  </a:lnTo>
                  <a:lnTo>
                    <a:pt x="1061947" y="1080559"/>
                  </a:lnTo>
                  <a:lnTo>
                    <a:pt x="1057182" y="1085321"/>
                  </a:lnTo>
                  <a:lnTo>
                    <a:pt x="1052417" y="1089819"/>
                  </a:lnTo>
                  <a:lnTo>
                    <a:pt x="1046858" y="1094053"/>
                  </a:lnTo>
                  <a:lnTo>
                    <a:pt x="1041564" y="1097757"/>
                  </a:lnTo>
                  <a:lnTo>
                    <a:pt x="1035741" y="1101461"/>
                  </a:lnTo>
                  <a:lnTo>
                    <a:pt x="1029652" y="1104371"/>
                  </a:lnTo>
                  <a:lnTo>
                    <a:pt x="1023829" y="1107282"/>
                  </a:lnTo>
                  <a:lnTo>
                    <a:pt x="1017476" y="1109398"/>
                  </a:lnTo>
                  <a:lnTo>
                    <a:pt x="1011123" y="1111251"/>
                  </a:lnTo>
                  <a:lnTo>
                    <a:pt x="1004505" y="1112573"/>
                  </a:lnTo>
                  <a:lnTo>
                    <a:pt x="998152" y="1113896"/>
                  </a:lnTo>
                  <a:lnTo>
                    <a:pt x="991535" y="1114426"/>
                  </a:lnTo>
                  <a:lnTo>
                    <a:pt x="984917" y="1114426"/>
                  </a:lnTo>
                  <a:lnTo>
                    <a:pt x="836946" y="1114426"/>
                  </a:lnTo>
                  <a:lnTo>
                    <a:pt x="837211" y="1223963"/>
                  </a:lnTo>
                  <a:lnTo>
                    <a:pt x="830858" y="1216026"/>
                  </a:lnTo>
                  <a:lnTo>
                    <a:pt x="814181" y="1194330"/>
                  </a:lnTo>
                  <a:lnTo>
                    <a:pt x="802799" y="1179513"/>
                  </a:lnTo>
                  <a:lnTo>
                    <a:pt x="790358" y="1162315"/>
                  </a:lnTo>
                  <a:lnTo>
                    <a:pt x="776858" y="1143530"/>
                  </a:lnTo>
                  <a:lnTo>
                    <a:pt x="763093" y="1123686"/>
                  </a:lnTo>
                  <a:lnTo>
                    <a:pt x="749328" y="1102784"/>
                  </a:lnTo>
                  <a:lnTo>
                    <a:pt x="742711" y="1091936"/>
                  </a:lnTo>
                  <a:lnTo>
                    <a:pt x="736093" y="1081353"/>
                  </a:lnTo>
                  <a:lnTo>
                    <a:pt x="729475" y="1070505"/>
                  </a:lnTo>
                  <a:lnTo>
                    <a:pt x="723387" y="1059921"/>
                  </a:lnTo>
                  <a:lnTo>
                    <a:pt x="717563" y="1049338"/>
                  </a:lnTo>
                  <a:lnTo>
                    <a:pt x="712005" y="1039019"/>
                  </a:lnTo>
                  <a:lnTo>
                    <a:pt x="707240" y="1028700"/>
                  </a:lnTo>
                  <a:lnTo>
                    <a:pt x="702740" y="1018646"/>
                  </a:lnTo>
                  <a:lnTo>
                    <a:pt x="698769" y="1009121"/>
                  </a:lnTo>
                  <a:lnTo>
                    <a:pt x="695593" y="999861"/>
                  </a:lnTo>
                  <a:lnTo>
                    <a:pt x="692681" y="991130"/>
                  </a:lnTo>
                  <a:lnTo>
                    <a:pt x="690563" y="982663"/>
                  </a:lnTo>
                  <a:lnTo>
                    <a:pt x="690034" y="978694"/>
                  </a:lnTo>
                  <a:lnTo>
                    <a:pt x="689505" y="974725"/>
                  </a:lnTo>
                  <a:lnTo>
                    <a:pt x="689240" y="971021"/>
                  </a:lnTo>
                  <a:lnTo>
                    <a:pt x="688975" y="967582"/>
                  </a:lnTo>
                  <a:lnTo>
                    <a:pt x="689240" y="964142"/>
                  </a:lnTo>
                  <a:lnTo>
                    <a:pt x="689505" y="960438"/>
                  </a:lnTo>
                  <a:lnTo>
                    <a:pt x="690034" y="956469"/>
                  </a:lnTo>
                  <a:lnTo>
                    <a:pt x="690563" y="952500"/>
                  </a:lnTo>
                  <a:lnTo>
                    <a:pt x="692681" y="944298"/>
                  </a:lnTo>
                  <a:lnTo>
                    <a:pt x="695593" y="935302"/>
                  </a:lnTo>
                  <a:lnTo>
                    <a:pt x="698769" y="926042"/>
                  </a:lnTo>
                  <a:lnTo>
                    <a:pt x="702740" y="916517"/>
                  </a:lnTo>
                  <a:lnTo>
                    <a:pt x="707240" y="906463"/>
                  </a:lnTo>
                  <a:lnTo>
                    <a:pt x="712005" y="896144"/>
                  </a:lnTo>
                  <a:lnTo>
                    <a:pt x="717563" y="886090"/>
                  </a:lnTo>
                  <a:lnTo>
                    <a:pt x="723387" y="875507"/>
                  </a:lnTo>
                  <a:lnTo>
                    <a:pt x="729475" y="864659"/>
                  </a:lnTo>
                  <a:lnTo>
                    <a:pt x="736093" y="854075"/>
                  </a:lnTo>
                  <a:lnTo>
                    <a:pt x="742711" y="843227"/>
                  </a:lnTo>
                  <a:lnTo>
                    <a:pt x="749328" y="832644"/>
                  </a:lnTo>
                  <a:lnTo>
                    <a:pt x="763093" y="811742"/>
                  </a:lnTo>
                  <a:lnTo>
                    <a:pt x="776858" y="791369"/>
                  </a:lnTo>
                  <a:lnTo>
                    <a:pt x="790358" y="772848"/>
                  </a:lnTo>
                  <a:lnTo>
                    <a:pt x="802799" y="755650"/>
                  </a:lnTo>
                  <a:lnTo>
                    <a:pt x="814181" y="740833"/>
                  </a:lnTo>
                  <a:lnTo>
                    <a:pt x="830858" y="719138"/>
                  </a:lnTo>
                  <a:lnTo>
                    <a:pt x="837211" y="711200"/>
                  </a:lnTo>
                  <a:close/>
                  <a:moveTo>
                    <a:pt x="174360" y="454025"/>
                  </a:moveTo>
                  <a:lnTo>
                    <a:pt x="186796" y="454025"/>
                  </a:lnTo>
                  <a:lnTo>
                    <a:pt x="199231" y="454025"/>
                  </a:lnTo>
                  <a:lnTo>
                    <a:pt x="211137" y="454290"/>
                  </a:lnTo>
                  <a:lnTo>
                    <a:pt x="222779" y="454819"/>
                  </a:lnTo>
                  <a:lnTo>
                    <a:pt x="234156" y="455349"/>
                  </a:lnTo>
                  <a:lnTo>
                    <a:pt x="245004" y="456407"/>
                  </a:lnTo>
                  <a:lnTo>
                    <a:pt x="255323" y="457996"/>
                  </a:lnTo>
                  <a:lnTo>
                    <a:pt x="265113" y="459584"/>
                  </a:lnTo>
                  <a:lnTo>
                    <a:pt x="273844" y="461701"/>
                  </a:lnTo>
                  <a:lnTo>
                    <a:pt x="282311" y="464348"/>
                  </a:lnTo>
                  <a:lnTo>
                    <a:pt x="286279" y="465672"/>
                  </a:lnTo>
                  <a:lnTo>
                    <a:pt x="289719" y="466995"/>
                  </a:lnTo>
                  <a:lnTo>
                    <a:pt x="293158" y="468583"/>
                  </a:lnTo>
                  <a:lnTo>
                    <a:pt x="296333" y="470172"/>
                  </a:lnTo>
                  <a:lnTo>
                    <a:pt x="299508" y="472289"/>
                  </a:lnTo>
                  <a:lnTo>
                    <a:pt x="302154" y="474142"/>
                  </a:lnTo>
                  <a:lnTo>
                    <a:pt x="305329" y="476789"/>
                  </a:lnTo>
                  <a:lnTo>
                    <a:pt x="308504" y="479436"/>
                  </a:lnTo>
                  <a:lnTo>
                    <a:pt x="314854" y="484995"/>
                  </a:lnTo>
                  <a:lnTo>
                    <a:pt x="321204" y="491877"/>
                  </a:lnTo>
                  <a:lnTo>
                    <a:pt x="327290" y="499288"/>
                  </a:lnTo>
                  <a:lnTo>
                    <a:pt x="333640" y="507759"/>
                  </a:lnTo>
                  <a:lnTo>
                    <a:pt x="340254" y="516493"/>
                  </a:lnTo>
                  <a:lnTo>
                    <a:pt x="346604" y="526023"/>
                  </a:lnTo>
                  <a:lnTo>
                    <a:pt x="352690" y="535816"/>
                  </a:lnTo>
                  <a:lnTo>
                    <a:pt x="359040" y="546139"/>
                  </a:lnTo>
                  <a:lnTo>
                    <a:pt x="365125" y="556727"/>
                  </a:lnTo>
                  <a:lnTo>
                    <a:pt x="371475" y="567580"/>
                  </a:lnTo>
                  <a:lnTo>
                    <a:pt x="377296" y="578697"/>
                  </a:lnTo>
                  <a:lnTo>
                    <a:pt x="383117" y="589814"/>
                  </a:lnTo>
                  <a:lnTo>
                    <a:pt x="394494" y="612578"/>
                  </a:lnTo>
                  <a:lnTo>
                    <a:pt x="404813" y="634548"/>
                  </a:lnTo>
                  <a:lnTo>
                    <a:pt x="414338" y="655459"/>
                  </a:lnTo>
                  <a:lnTo>
                    <a:pt x="423069" y="674782"/>
                  </a:lnTo>
                  <a:lnTo>
                    <a:pt x="430213" y="691987"/>
                  </a:lnTo>
                  <a:lnTo>
                    <a:pt x="440796" y="717398"/>
                  </a:lnTo>
                  <a:lnTo>
                    <a:pt x="444500" y="726662"/>
                  </a:lnTo>
                  <a:lnTo>
                    <a:pt x="349250" y="671606"/>
                  </a:lnTo>
                  <a:lnTo>
                    <a:pt x="204258" y="922803"/>
                  </a:lnTo>
                  <a:lnTo>
                    <a:pt x="199496" y="931538"/>
                  </a:lnTo>
                  <a:lnTo>
                    <a:pt x="195527" y="940802"/>
                  </a:lnTo>
                  <a:lnTo>
                    <a:pt x="191823" y="949802"/>
                  </a:lnTo>
                  <a:lnTo>
                    <a:pt x="188912" y="959331"/>
                  </a:lnTo>
                  <a:lnTo>
                    <a:pt x="186796" y="968860"/>
                  </a:lnTo>
                  <a:lnTo>
                    <a:pt x="185208" y="978389"/>
                  </a:lnTo>
                  <a:lnTo>
                    <a:pt x="183885" y="988183"/>
                  </a:lnTo>
                  <a:lnTo>
                    <a:pt x="183621" y="997976"/>
                  </a:lnTo>
                  <a:lnTo>
                    <a:pt x="183885" y="1007505"/>
                  </a:lnTo>
                  <a:lnTo>
                    <a:pt x="184944" y="1017299"/>
                  </a:lnTo>
                  <a:lnTo>
                    <a:pt x="186531" y="1027093"/>
                  </a:lnTo>
                  <a:lnTo>
                    <a:pt x="188648" y="1036357"/>
                  </a:lnTo>
                  <a:lnTo>
                    <a:pt x="191558" y="1045886"/>
                  </a:lnTo>
                  <a:lnTo>
                    <a:pt x="194733" y="1055151"/>
                  </a:lnTo>
                  <a:lnTo>
                    <a:pt x="199231" y="1064150"/>
                  </a:lnTo>
                  <a:lnTo>
                    <a:pt x="203729" y="1073150"/>
                  </a:lnTo>
                  <a:lnTo>
                    <a:pt x="20637" y="756044"/>
                  </a:lnTo>
                  <a:lnTo>
                    <a:pt x="17462" y="749691"/>
                  </a:lnTo>
                  <a:lnTo>
                    <a:pt x="14552" y="743338"/>
                  </a:lnTo>
                  <a:lnTo>
                    <a:pt x="12171" y="736721"/>
                  </a:lnTo>
                  <a:lnTo>
                    <a:pt x="10319" y="730104"/>
                  </a:lnTo>
                  <a:lnTo>
                    <a:pt x="8996" y="723751"/>
                  </a:lnTo>
                  <a:lnTo>
                    <a:pt x="7937" y="717133"/>
                  </a:lnTo>
                  <a:lnTo>
                    <a:pt x="7144" y="710251"/>
                  </a:lnTo>
                  <a:lnTo>
                    <a:pt x="7144" y="703634"/>
                  </a:lnTo>
                  <a:lnTo>
                    <a:pt x="7408" y="697016"/>
                  </a:lnTo>
                  <a:lnTo>
                    <a:pt x="8202" y="690399"/>
                  </a:lnTo>
                  <a:lnTo>
                    <a:pt x="9260" y="684046"/>
                  </a:lnTo>
                  <a:lnTo>
                    <a:pt x="10848" y="677429"/>
                  </a:lnTo>
                  <a:lnTo>
                    <a:pt x="12964" y="671076"/>
                  </a:lnTo>
                  <a:lnTo>
                    <a:pt x="15346" y="664724"/>
                  </a:lnTo>
                  <a:lnTo>
                    <a:pt x="17992" y="658900"/>
                  </a:lnTo>
                  <a:lnTo>
                    <a:pt x="21167" y="653077"/>
                  </a:lnTo>
                  <a:lnTo>
                    <a:pt x="95250" y="524964"/>
                  </a:lnTo>
                  <a:lnTo>
                    <a:pt x="0" y="470172"/>
                  </a:lnTo>
                  <a:lnTo>
                    <a:pt x="10054" y="468848"/>
                  </a:lnTo>
                  <a:lnTo>
                    <a:pt x="37306" y="465142"/>
                  </a:lnTo>
                  <a:lnTo>
                    <a:pt x="55827" y="462760"/>
                  </a:lnTo>
                  <a:lnTo>
                    <a:pt x="76994" y="460378"/>
                  </a:lnTo>
                  <a:lnTo>
                    <a:pt x="99748" y="458260"/>
                  </a:lnTo>
                  <a:lnTo>
                    <a:pt x="124089" y="456407"/>
                  </a:lnTo>
                  <a:lnTo>
                    <a:pt x="149225" y="454819"/>
                  </a:lnTo>
                  <a:lnTo>
                    <a:pt x="161660" y="454555"/>
                  </a:lnTo>
                  <a:lnTo>
                    <a:pt x="174360" y="454025"/>
                  </a:lnTo>
                  <a:close/>
                  <a:moveTo>
                    <a:pt x="1100138" y="387350"/>
                  </a:moveTo>
                  <a:lnTo>
                    <a:pt x="1231901" y="615156"/>
                  </a:lnTo>
                  <a:lnTo>
                    <a:pt x="1235605" y="622036"/>
                  </a:lnTo>
                  <a:lnTo>
                    <a:pt x="1239045" y="629179"/>
                  </a:lnTo>
                  <a:lnTo>
                    <a:pt x="1241426" y="636323"/>
                  </a:lnTo>
                  <a:lnTo>
                    <a:pt x="1243807" y="643731"/>
                  </a:lnTo>
                  <a:lnTo>
                    <a:pt x="1245395" y="651140"/>
                  </a:lnTo>
                  <a:lnTo>
                    <a:pt x="1246982" y="658548"/>
                  </a:lnTo>
                  <a:lnTo>
                    <a:pt x="1247512" y="666221"/>
                  </a:lnTo>
                  <a:lnTo>
                    <a:pt x="1247776" y="673629"/>
                  </a:lnTo>
                  <a:lnTo>
                    <a:pt x="1247776" y="681567"/>
                  </a:lnTo>
                  <a:lnTo>
                    <a:pt x="1246982" y="688975"/>
                  </a:lnTo>
                  <a:lnTo>
                    <a:pt x="1245924" y="696648"/>
                  </a:lnTo>
                  <a:lnTo>
                    <a:pt x="1244072" y="704056"/>
                  </a:lnTo>
                  <a:lnTo>
                    <a:pt x="1241691" y="711200"/>
                  </a:lnTo>
                  <a:lnTo>
                    <a:pt x="1239309" y="718608"/>
                  </a:lnTo>
                  <a:lnTo>
                    <a:pt x="1236134" y="725488"/>
                  </a:lnTo>
                  <a:lnTo>
                    <a:pt x="1232430" y="732367"/>
                  </a:lnTo>
                  <a:lnTo>
                    <a:pt x="1228462" y="739246"/>
                  </a:lnTo>
                  <a:lnTo>
                    <a:pt x="1223699" y="745067"/>
                  </a:lnTo>
                  <a:lnTo>
                    <a:pt x="1218937" y="751152"/>
                  </a:lnTo>
                  <a:lnTo>
                    <a:pt x="1213645" y="756973"/>
                  </a:lnTo>
                  <a:lnTo>
                    <a:pt x="1208089" y="762000"/>
                  </a:lnTo>
                  <a:lnTo>
                    <a:pt x="1202003" y="766763"/>
                  </a:lnTo>
                  <a:lnTo>
                    <a:pt x="1195918" y="770996"/>
                  </a:lnTo>
                  <a:lnTo>
                    <a:pt x="1189303" y="775229"/>
                  </a:lnTo>
                  <a:lnTo>
                    <a:pt x="1182689" y="778933"/>
                  </a:lnTo>
                  <a:lnTo>
                    <a:pt x="1175809" y="781579"/>
                  </a:lnTo>
                  <a:lnTo>
                    <a:pt x="1168666" y="784490"/>
                  </a:lnTo>
                  <a:lnTo>
                    <a:pt x="1161257" y="786606"/>
                  </a:lnTo>
                  <a:lnTo>
                    <a:pt x="1153849" y="788194"/>
                  </a:lnTo>
                  <a:lnTo>
                    <a:pt x="1146176" y="789781"/>
                  </a:lnTo>
                  <a:lnTo>
                    <a:pt x="1138503" y="790311"/>
                  </a:lnTo>
                  <a:lnTo>
                    <a:pt x="1130830" y="790575"/>
                  </a:lnTo>
                  <a:lnTo>
                    <a:pt x="994305" y="790575"/>
                  </a:lnTo>
                  <a:lnTo>
                    <a:pt x="846138" y="534194"/>
                  </a:lnTo>
                  <a:lnTo>
                    <a:pt x="1100138" y="387350"/>
                  </a:lnTo>
                  <a:close/>
                  <a:moveTo>
                    <a:pt x="819361" y="30163"/>
                  </a:moveTo>
                  <a:lnTo>
                    <a:pt x="827011" y="30428"/>
                  </a:lnTo>
                  <a:lnTo>
                    <a:pt x="834661" y="31221"/>
                  </a:lnTo>
                  <a:lnTo>
                    <a:pt x="842311" y="32280"/>
                  </a:lnTo>
                  <a:lnTo>
                    <a:pt x="849961" y="34132"/>
                  </a:lnTo>
                  <a:lnTo>
                    <a:pt x="857084" y="36249"/>
                  </a:lnTo>
                  <a:lnTo>
                    <a:pt x="864206" y="39159"/>
                  </a:lnTo>
                  <a:lnTo>
                    <a:pt x="870801" y="42334"/>
                  </a:lnTo>
                  <a:lnTo>
                    <a:pt x="877660" y="45774"/>
                  </a:lnTo>
                  <a:lnTo>
                    <a:pt x="883991" y="49742"/>
                  </a:lnTo>
                  <a:lnTo>
                    <a:pt x="890322" y="54240"/>
                  </a:lnTo>
                  <a:lnTo>
                    <a:pt x="895862" y="59267"/>
                  </a:lnTo>
                  <a:lnTo>
                    <a:pt x="901665" y="64294"/>
                  </a:lnTo>
                  <a:lnTo>
                    <a:pt x="906677" y="70115"/>
                  </a:lnTo>
                  <a:lnTo>
                    <a:pt x="911689" y="75672"/>
                  </a:lnTo>
                  <a:lnTo>
                    <a:pt x="916174" y="82022"/>
                  </a:lnTo>
                  <a:lnTo>
                    <a:pt x="920395" y="88636"/>
                  </a:lnTo>
                  <a:lnTo>
                    <a:pt x="972362" y="179124"/>
                  </a:lnTo>
                  <a:lnTo>
                    <a:pt x="1066801" y="124355"/>
                  </a:lnTo>
                  <a:lnTo>
                    <a:pt x="1063108" y="133615"/>
                  </a:lnTo>
                  <a:lnTo>
                    <a:pt x="1052556" y="159015"/>
                  </a:lnTo>
                  <a:lnTo>
                    <a:pt x="1045434" y="176213"/>
                  </a:lnTo>
                  <a:lnTo>
                    <a:pt x="1036992" y="195793"/>
                  </a:lnTo>
                  <a:lnTo>
                    <a:pt x="1027496" y="216430"/>
                  </a:lnTo>
                  <a:lnTo>
                    <a:pt x="1016944" y="238391"/>
                  </a:lnTo>
                  <a:lnTo>
                    <a:pt x="1005601" y="260880"/>
                  </a:lnTo>
                  <a:lnTo>
                    <a:pt x="999797" y="272257"/>
                  </a:lnTo>
                  <a:lnTo>
                    <a:pt x="993994" y="283105"/>
                  </a:lnTo>
                  <a:lnTo>
                    <a:pt x="987926" y="294218"/>
                  </a:lnTo>
                  <a:lnTo>
                    <a:pt x="981595" y="304801"/>
                  </a:lnTo>
                  <a:lnTo>
                    <a:pt x="975528" y="315120"/>
                  </a:lnTo>
                  <a:lnTo>
                    <a:pt x="969197" y="324645"/>
                  </a:lnTo>
                  <a:lnTo>
                    <a:pt x="962866" y="334170"/>
                  </a:lnTo>
                  <a:lnTo>
                    <a:pt x="956535" y="342901"/>
                  </a:lnTo>
                  <a:lnTo>
                    <a:pt x="949940" y="351368"/>
                  </a:lnTo>
                  <a:lnTo>
                    <a:pt x="943872" y="359041"/>
                  </a:lnTo>
                  <a:lnTo>
                    <a:pt x="937541" y="365655"/>
                  </a:lnTo>
                  <a:lnTo>
                    <a:pt x="931210" y="371476"/>
                  </a:lnTo>
                  <a:lnTo>
                    <a:pt x="928045" y="374122"/>
                  </a:lnTo>
                  <a:lnTo>
                    <a:pt x="925407" y="376503"/>
                  </a:lnTo>
                  <a:lnTo>
                    <a:pt x="922241" y="378620"/>
                  </a:lnTo>
                  <a:lnTo>
                    <a:pt x="919076" y="380472"/>
                  </a:lnTo>
                  <a:lnTo>
                    <a:pt x="915910" y="382059"/>
                  </a:lnTo>
                  <a:lnTo>
                    <a:pt x="912744" y="383912"/>
                  </a:lnTo>
                  <a:lnTo>
                    <a:pt x="909051" y="385234"/>
                  </a:lnTo>
                  <a:lnTo>
                    <a:pt x="905358" y="386822"/>
                  </a:lnTo>
                  <a:lnTo>
                    <a:pt x="897180" y="388939"/>
                  </a:lnTo>
                  <a:lnTo>
                    <a:pt x="887948" y="391320"/>
                  </a:lnTo>
                  <a:lnTo>
                    <a:pt x="878187" y="392907"/>
                  </a:lnTo>
                  <a:lnTo>
                    <a:pt x="868163" y="394495"/>
                  </a:lnTo>
                  <a:lnTo>
                    <a:pt x="857347" y="395289"/>
                  </a:lnTo>
                  <a:lnTo>
                    <a:pt x="846268" y="396082"/>
                  </a:lnTo>
                  <a:lnTo>
                    <a:pt x="834133" y="396612"/>
                  </a:lnTo>
                  <a:lnTo>
                    <a:pt x="822263" y="396876"/>
                  </a:lnTo>
                  <a:lnTo>
                    <a:pt x="809864" y="396876"/>
                  </a:lnTo>
                  <a:lnTo>
                    <a:pt x="797730" y="396876"/>
                  </a:lnTo>
                  <a:lnTo>
                    <a:pt x="784804" y="396347"/>
                  </a:lnTo>
                  <a:lnTo>
                    <a:pt x="772405" y="395818"/>
                  </a:lnTo>
                  <a:lnTo>
                    <a:pt x="747608" y="394495"/>
                  </a:lnTo>
                  <a:lnTo>
                    <a:pt x="723339" y="392643"/>
                  </a:lnTo>
                  <a:lnTo>
                    <a:pt x="700389" y="390526"/>
                  </a:lnTo>
                  <a:lnTo>
                    <a:pt x="679549" y="388145"/>
                  </a:lnTo>
                  <a:lnTo>
                    <a:pt x="661083" y="385764"/>
                  </a:lnTo>
                  <a:lnTo>
                    <a:pt x="633912" y="382059"/>
                  </a:lnTo>
                  <a:lnTo>
                    <a:pt x="623888" y="380737"/>
                  </a:lnTo>
                  <a:lnTo>
                    <a:pt x="719382" y="326761"/>
                  </a:lnTo>
                  <a:lnTo>
                    <a:pt x="650795" y="207434"/>
                  </a:lnTo>
                  <a:lnTo>
                    <a:pt x="697487" y="125942"/>
                  </a:lnTo>
                  <a:lnTo>
                    <a:pt x="718855" y="89430"/>
                  </a:lnTo>
                  <a:lnTo>
                    <a:pt x="722812" y="82551"/>
                  </a:lnTo>
                  <a:lnTo>
                    <a:pt x="727032" y="76201"/>
                  </a:lnTo>
                  <a:lnTo>
                    <a:pt x="732044" y="70380"/>
                  </a:lnTo>
                  <a:lnTo>
                    <a:pt x="737320" y="64559"/>
                  </a:lnTo>
                  <a:lnTo>
                    <a:pt x="742860" y="59532"/>
                  </a:lnTo>
                  <a:lnTo>
                    <a:pt x="748400" y="54505"/>
                  </a:lnTo>
                  <a:lnTo>
                    <a:pt x="754731" y="50007"/>
                  </a:lnTo>
                  <a:lnTo>
                    <a:pt x="761062" y="46038"/>
                  </a:lnTo>
                  <a:lnTo>
                    <a:pt x="767921" y="42334"/>
                  </a:lnTo>
                  <a:lnTo>
                    <a:pt x="774779" y="39159"/>
                  </a:lnTo>
                  <a:lnTo>
                    <a:pt x="781902" y="36513"/>
                  </a:lnTo>
                  <a:lnTo>
                    <a:pt x="789024" y="34396"/>
                  </a:lnTo>
                  <a:lnTo>
                    <a:pt x="796411" y="32280"/>
                  </a:lnTo>
                  <a:lnTo>
                    <a:pt x="804061" y="31221"/>
                  </a:lnTo>
                  <a:lnTo>
                    <a:pt x="811711" y="30428"/>
                  </a:lnTo>
                  <a:lnTo>
                    <a:pt x="819361" y="30163"/>
                  </a:lnTo>
                  <a:close/>
                  <a:moveTo>
                    <a:pt x="454607" y="0"/>
                  </a:moveTo>
                  <a:lnTo>
                    <a:pt x="820738" y="0"/>
                  </a:lnTo>
                  <a:lnTo>
                    <a:pt x="810936" y="264"/>
                  </a:lnTo>
                  <a:lnTo>
                    <a:pt x="801133" y="1320"/>
                  </a:lnTo>
                  <a:lnTo>
                    <a:pt x="791331" y="2904"/>
                  </a:lnTo>
                  <a:lnTo>
                    <a:pt x="782059" y="5280"/>
                  </a:lnTo>
                  <a:lnTo>
                    <a:pt x="772786" y="7656"/>
                  </a:lnTo>
                  <a:lnTo>
                    <a:pt x="764044" y="11087"/>
                  </a:lnTo>
                  <a:lnTo>
                    <a:pt x="755301" y="15047"/>
                  </a:lnTo>
                  <a:lnTo>
                    <a:pt x="747088" y="19799"/>
                  </a:lnTo>
                  <a:lnTo>
                    <a:pt x="738875" y="24551"/>
                  </a:lnTo>
                  <a:lnTo>
                    <a:pt x="730927" y="30358"/>
                  </a:lnTo>
                  <a:lnTo>
                    <a:pt x="723774" y="36166"/>
                  </a:lnTo>
                  <a:lnTo>
                    <a:pt x="716621" y="42765"/>
                  </a:lnTo>
                  <a:lnTo>
                    <a:pt x="710263" y="49893"/>
                  </a:lnTo>
                  <a:lnTo>
                    <a:pt x="704170" y="57548"/>
                  </a:lnTo>
                  <a:lnTo>
                    <a:pt x="698341" y="65468"/>
                  </a:lnTo>
                  <a:lnTo>
                    <a:pt x="693043" y="73915"/>
                  </a:lnTo>
                  <a:lnTo>
                    <a:pt x="566672" y="291701"/>
                  </a:lnTo>
                  <a:lnTo>
                    <a:pt x="466529" y="465138"/>
                  </a:lnTo>
                  <a:lnTo>
                    <a:pt x="211138" y="318100"/>
                  </a:lnTo>
                  <a:lnTo>
                    <a:pt x="230743" y="283782"/>
                  </a:lnTo>
                  <a:lnTo>
                    <a:pt x="276046" y="204587"/>
                  </a:lnTo>
                  <a:lnTo>
                    <a:pt x="327972" y="115361"/>
                  </a:lnTo>
                  <a:lnTo>
                    <a:pt x="349696" y="78139"/>
                  </a:lnTo>
                  <a:lnTo>
                    <a:pt x="365591" y="51741"/>
                  </a:lnTo>
                  <a:lnTo>
                    <a:pt x="369300" y="46197"/>
                  </a:lnTo>
                  <a:lnTo>
                    <a:pt x="373009" y="40917"/>
                  </a:lnTo>
                  <a:lnTo>
                    <a:pt x="377248" y="35638"/>
                  </a:lnTo>
                  <a:lnTo>
                    <a:pt x="382017" y="30886"/>
                  </a:lnTo>
                  <a:lnTo>
                    <a:pt x="386786" y="26398"/>
                  </a:lnTo>
                  <a:lnTo>
                    <a:pt x="391819" y="21911"/>
                  </a:lnTo>
                  <a:lnTo>
                    <a:pt x="397118" y="17951"/>
                  </a:lnTo>
                  <a:lnTo>
                    <a:pt x="402681" y="14519"/>
                  </a:lnTo>
                  <a:lnTo>
                    <a:pt x="408510" y="11087"/>
                  </a:lnTo>
                  <a:lnTo>
                    <a:pt x="414603" y="8448"/>
                  </a:lnTo>
                  <a:lnTo>
                    <a:pt x="420696" y="6072"/>
                  </a:lnTo>
                  <a:lnTo>
                    <a:pt x="427055" y="3696"/>
                  </a:lnTo>
                  <a:lnTo>
                    <a:pt x="433678" y="2112"/>
                  </a:lnTo>
                  <a:lnTo>
                    <a:pt x="440566" y="792"/>
                  </a:lnTo>
                  <a:lnTo>
                    <a:pt x="447454" y="264"/>
                  </a:lnTo>
                  <a:lnTo>
                    <a:pt x="454607" y="0"/>
                  </a:lnTo>
                  <a:close/>
                </a:path>
              </a:pathLst>
            </a:custGeom>
            <a:solidFill>
              <a:srgbClr val="5B54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sysClr val="window" lastClr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905073" y="2230549"/>
            <a:ext cx="858403" cy="858402"/>
            <a:chOff x="6863150" y="2201537"/>
            <a:chExt cx="1078919" cy="1078918"/>
          </a:xfrm>
        </p:grpSpPr>
        <p:sp>
          <p:nvSpPr>
            <p:cNvPr id="67" name="Shape 10183"/>
            <p:cNvSpPr/>
            <p:nvPr/>
          </p:nvSpPr>
          <p:spPr>
            <a:xfrm flipH="1">
              <a:off x="6863150" y="2201537"/>
              <a:ext cx="1078919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827C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Helvetica"/>
                <a:sym typeface="Helvetica"/>
              </a:endParaRPr>
            </a:p>
          </p:txBody>
        </p:sp>
        <p:sp>
          <p:nvSpPr>
            <p:cNvPr id="68" name="Freeform 291"/>
            <p:cNvSpPr>
              <a:spLocks noEditPoints="1"/>
            </p:cNvSpPr>
            <p:nvPr/>
          </p:nvSpPr>
          <p:spPr bwMode="auto">
            <a:xfrm>
              <a:off x="7218084" y="2580893"/>
              <a:ext cx="369050" cy="320206"/>
            </a:xfrm>
            <a:custGeom>
              <a:avLst/>
              <a:gdLst>
                <a:gd name="T0" fmla="*/ 52 w 52"/>
                <a:gd name="T1" fmla="*/ 34 h 45"/>
                <a:gd name="T2" fmla="*/ 48 w 52"/>
                <a:gd name="T3" fmla="*/ 38 h 45"/>
                <a:gd name="T4" fmla="*/ 33 w 52"/>
                <a:gd name="T5" fmla="*/ 38 h 45"/>
                <a:gd name="T6" fmla="*/ 35 w 52"/>
                <a:gd name="T7" fmla="*/ 43 h 45"/>
                <a:gd name="T8" fmla="*/ 33 w 52"/>
                <a:gd name="T9" fmla="*/ 45 h 45"/>
                <a:gd name="T10" fmla="*/ 19 w 52"/>
                <a:gd name="T11" fmla="*/ 45 h 45"/>
                <a:gd name="T12" fmla="*/ 18 w 52"/>
                <a:gd name="T13" fmla="*/ 43 h 45"/>
                <a:gd name="T14" fmla="*/ 19 w 52"/>
                <a:gd name="T15" fmla="*/ 38 h 45"/>
                <a:gd name="T16" fmla="*/ 5 w 52"/>
                <a:gd name="T17" fmla="*/ 38 h 45"/>
                <a:gd name="T18" fmla="*/ 0 w 52"/>
                <a:gd name="T19" fmla="*/ 34 h 45"/>
                <a:gd name="T20" fmla="*/ 0 w 52"/>
                <a:gd name="T21" fmla="*/ 5 h 45"/>
                <a:gd name="T22" fmla="*/ 5 w 52"/>
                <a:gd name="T23" fmla="*/ 0 h 45"/>
                <a:gd name="T24" fmla="*/ 48 w 52"/>
                <a:gd name="T25" fmla="*/ 0 h 45"/>
                <a:gd name="T26" fmla="*/ 52 w 52"/>
                <a:gd name="T27" fmla="*/ 5 h 45"/>
                <a:gd name="T28" fmla="*/ 52 w 52"/>
                <a:gd name="T29" fmla="*/ 34 h 45"/>
                <a:gd name="T30" fmla="*/ 48 w 52"/>
                <a:gd name="T31" fmla="*/ 5 h 45"/>
                <a:gd name="T32" fmla="*/ 48 w 52"/>
                <a:gd name="T33" fmla="*/ 4 h 45"/>
                <a:gd name="T34" fmla="*/ 5 w 52"/>
                <a:gd name="T35" fmla="*/ 4 h 45"/>
                <a:gd name="T36" fmla="*/ 4 w 52"/>
                <a:gd name="T37" fmla="*/ 5 h 45"/>
                <a:gd name="T38" fmla="*/ 4 w 52"/>
                <a:gd name="T39" fmla="*/ 27 h 45"/>
                <a:gd name="T40" fmla="*/ 5 w 52"/>
                <a:gd name="T41" fmla="*/ 28 h 45"/>
                <a:gd name="T42" fmla="*/ 48 w 52"/>
                <a:gd name="T43" fmla="*/ 28 h 45"/>
                <a:gd name="T44" fmla="*/ 48 w 52"/>
                <a:gd name="T45" fmla="*/ 27 h 45"/>
                <a:gd name="T46" fmla="*/ 48 w 52"/>
                <a:gd name="T47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45">
                  <a:moveTo>
                    <a:pt x="52" y="34"/>
                  </a:moveTo>
                  <a:cubicBezTo>
                    <a:pt x="52" y="36"/>
                    <a:pt x="50" y="38"/>
                    <a:pt x="48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40"/>
                    <a:pt x="35" y="42"/>
                    <a:pt x="35" y="43"/>
                  </a:cubicBezTo>
                  <a:cubicBezTo>
                    <a:pt x="35" y="44"/>
                    <a:pt x="34" y="45"/>
                    <a:pt x="33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4"/>
                    <a:pt x="18" y="43"/>
                  </a:cubicBezTo>
                  <a:cubicBezTo>
                    <a:pt x="18" y="42"/>
                    <a:pt x="19" y="40"/>
                    <a:pt x="19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8"/>
                    <a:pt x="0" y="36"/>
                    <a:pt x="0" y="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2" y="2"/>
                    <a:pt x="52" y="5"/>
                  </a:cubicBezTo>
                  <a:lnTo>
                    <a:pt x="52" y="34"/>
                  </a:lnTo>
                  <a:close/>
                  <a:moveTo>
                    <a:pt x="48" y="5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8"/>
                    <a:pt x="5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lnTo>
                    <a:pt x="48" y="5"/>
                  </a:lnTo>
                  <a:close/>
                </a:path>
              </a:pathLst>
            </a:custGeom>
            <a:solidFill>
              <a:srgbClr val="5B54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552899" y="3531114"/>
            <a:ext cx="858403" cy="858402"/>
            <a:chOff x="7542726" y="3504642"/>
            <a:chExt cx="1078919" cy="1078918"/>
          </a:xfrm>
        </p:grpSpPr>
        <p:sp>
          <p:nvSpPr>
            <p:cNvPr id="70" name="Shape 10188"/>
            <p:cNvSpPr/>
            <p:nvPr/>
          </p:nvSpPr>
          <p:spPr>
            <a:xfrm flipH="1">
              <a:off x="7542726" y="3504642"/>
              <a:ext cx="1078919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827C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Helvetica"/>
                <a:sym typeface="Helvetica"/>
              </a:endParaRPr>
            </a:p>
          </p:txBody>
        </p:sp>
        <p:sp>
          <p:nvSpPr>
            <p:cNvPr id="71" name="Freeform 237"/>
            <p:cNvSpPr>
              <a:spLocks noEditPoints="1"/>
            </p:cNvSpPr>
            <p:nvPr/>
          </p:nvSpPr>
          <p:spPr bwMode="auto">
            <a:xfrm>
              <a:off x="7881636" y="3860268"/>
              <a:ext cx="401098" cy="367666"/>
            </a:xfrm>
            <a:custGeom>
              <a:avLst/>
              <a:gdLst>
                <a:gd name="T0" fmla="*/ 42 w 46"/>
                <a:gd name="T1" fmla="*/ 32 h 42"/>
                <a:gd name="T2" fmla="*/ 39 w 46"/>
                <a:gd name="T3" fmla="*/ 29 h 42"/>
                <a:gd name="T4" fmla="*/ 36 w 46"/>
                <a:gd name="T5" fmla="*/ 31 h 42"/>
                <a:gd name="T6" fmla="*/ 42 w 46"/>
                <a:gd name="T7" fmla="*/ 37 h 42"/>
                <a:gd name="T8" fmla="*/ 43 w 46"/>
                <a:gd name="T9" fmla="*/ 39 h 42"/>
                <a:gd name="T10" fmla="*/ 40 w 46"/>
                <a:gd name="T11" fmla="*/ 42 h 42"/>
                <a:gd name="T12" fmla="*/ 38 w 46"/>
                <a:gd name="T13" fmla="*/ 41 h 42"/>
                <a:gd name="T14" fmla="*/ 20 w 46"/>
                <a:gd name="T15" fmla="*/ 23 h 42"/>
                <a:gd name="T16" fmla="*/ 10 w 46"/>
                <a:gd name="T17" fmla="*/ 27 h 42"/>
                <a:gd name="T18" fmla="*/ 0 w 46"/>
                <a:gd name="T19" fmla="*/ 17 h 42"/>
                <a:gd name="T20" fmla="*/ 18 w 46"/>
                <a:gd name="T21" fmla="*/ 0 h 42"/>
                <a:gd name="T22" fmla="*/ 28 w 46"/>
                <a:gd name="T23" fmla="*/ 9 h 42"/>
                <a:gd name="T24" fmla="*/ 24 w 46"/>
                <a:gd name="T25" fmla="*/ 19 h 42"/>
                <a:gd name="T26" fmla="*/ 34 w 46"/>
                <a:gd name="T27" fmla="*/ 29 h 42"/>
                <a:gd name="T28" fmla="*/ 36 w 46"/>
                <a:gd name="T29" fmla="*/ 26 h 42"/>
                <a:gd name="T30" fmla="*/ 33 w 46"/>
                <a:gd name="T31" fmla="*/ 23 h 42"/>
                <a:gd name="T32" fmla="*/ 36 w 46"/>
                <a:gd name="T33" fmla="*/ 20 h 42"/>
                <a:gd name="T34" fmla="*/ 37 w 46"/>
                <a:gd name="T35" fmla="*/ 20 h 42"/>
                <a:gd name="T36" fmla="*/ 46 w 46"/>
                <a:gd name="T37" fmla="*/ 29 h 42"/>
                <a:gd name="T38" fmla="*/ 42 w 46"/>
                <a:gd name="T39" fmla="*/ 32 h 42"/>
                <a:gd name="T40" fmla="*/ 18 w 46"/>
                <a:gd name="T41" fmla="*/ 5 h 42"/>
                <a:gd name="T42" fmla="*/ 12 w 46"/>
                <a:gd name="T43" fmla="*/ 10 h 42"/>
                <a:gd name="T44" fmla="*/ 13 w 46"/>
                <a:gd name="T45" fmla="*/ 12 h 42"/>
                <a:gd name="T46" fmla="*/ 11 w 46"/>
                <a:gd name="T47" fmla="*/ 12 h 42"/>
                <a:gd name="T48" fmla="*/ 6 w 46"/>
                <a:gd name="T49" fmla="*/ 17 h 42"/>
                <a:gd name="T50" fmla="*/ 11 w 46"/>
                <a:gd name="T51" fmla="*/ 22 h 42"/>
                <a:gd name="T52" fmla="*/ 16 w 46"/>
                <a:gd name="T53" fmla="*/ 17 h 42"/>
                <a:gd name="T54" fmla="*/ 15 w 46"/>
                <a:gd name="T55" fmla="*/ 14 h 42"/>
                <a:gd name="T56" fmla="*/ 18 w 46"/>
                <a:gd name="T57" fmla="*/ 15 h 42"/>
                <a:gd name="T58" fmla="*/ 23 w 46"/>
                <a:gd name="T59" fmla="*/ 10 h 42"/>
                <a:gd name="T60" fmla="*/ 18 w 46"/>
                <a:gd name="T6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42">
                  <a:moveTo>
                    <a:pt x="42" y="32"/>
                  </a:moveTo>
                  <a:cubicBezTo>
                    <a:pt x="42" y="32"/>
                    <a:pt x="40" y="29"/>
                    <a:pt x="39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8"/>
                    <a:pt x="43" y="38"/>
                    <a:pt x="43" y="39"/>
                  </a:cubicBezTo>
                  <a:cubicBezTo>
                    <a:pt x="43" y="40"/>
                    <a:pt x="41" y="42"/>
                    <a:pt x="40" y="42"/>
                  </a:cubicBezTo>
                  <a:cubicBezTo>
                    <a:pt x="39" y="42"/>
                    <a:pt x="39" y="42"/>
                    <a:pt x="38" y="4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7" y="26"/>
                    <a:pt x="14" y="27"/>
                    <a:pt x="10" y="27"/>
                  </a:cubicBezTo>
                  <a:cubicBezTo>
                    <a:pt x="5" y="27"/>
                    <a:pt x="0" y="23"/>
                    <a:pt x="0" y="17"/>
                  </a:cubicBezTo>
                  <a:cubicBezTo>
                    <a:pt x="0" y="8"/>
                    <a:pt x="9" y="0"/>
                    <a:pt x="18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3"/>
                    <a:pt x="27" y="16"/>
                    <a:pt x="24" y="1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3" y="23"/>
                    <a:pt x="33" y="23"/>
                  </a:cubicBezTo>
                  <a:cubicBezTo>
                    <a:pt x="33" y="22"/>
                    <a:pt x="36" y="20"/>
                    <a:pt x="36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46" y="28"/>
                    <a:pt x="46" y="29"/>
                  </a:cubicBezTo>
                  <a:cubicBezTo>
                    <a:pt x="46" y="29"/>
                    <a:pt x="43" y="32"/>
                    <a:pt x="42" y="32"/>
                  </a:cubicBezTo>
                  <a:moveTo>
                    <a:pt x="18" y="5"/>
                  </a:moveTo>
                  <a:cubicBezTo>
                    <a:pt x="15" y="5"/>
                    <a:pt x="12" y="7"/>
                    <a:pt x="12" y="10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6" y="17"/>
                  </a:cubicBezTo>
                  <a:cubicBezTo>
                    <a:pt x="6" y="20"/>
                    <a:pt x="8" y="22"/>
                    <a:pt x="11" y="22"/>
                  </a:cubicBezTo>
                  <a:cubicBezTo>
                    <a:pt x="14" y="22"/>
                    <a:pt x="16" y="20"/>
                    <a:pt x="16" y="17"/>
                  </a:cubicBezTo>
                  <a:cubicBezTo>
                    <a:pt x="16" y="16"/>
                    <a:pt x="16" y="15"/>
                    <a:pt x="15" y="14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3" y="13"/>
                    <a:pt x="23" y="10"/>
                  </a:cubicBezTo>
                  <a:cubicBezTo>
                    <a:pt x="23" y="7"/>
                    <a:pt x="20" y="5"/>
                    <a:pt x="18" y="5"/>
                  </a:cubicBezTo>
                </a:path>
              </a:pathLst>
            </a:custGeom>
            <a:solidFill>
              <a:srgbClr val="5B54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905073" y="4836758"/>
            <a:ext cx="858403" cy="858403"/>
            <a:chOff x="6863150" y="4807746"/>
            <a:chExt cx="1078919" cy="1078919"/>
          </a:xfrm>
        </p:grpSpPr>
        <p:sp>
          <p:nvSpPr>
            <p:cNvPr id="73" name="Shape 10210"/>
            <p:cNvSpPr/>
            <p:nvPr/>
          </p:nvSpPr>
          <p:spPr>
            <a:xfrm flipH="1">
              <a:off x="6863150" y="4807746"/>
              <a:ext cx="1078919" cy="107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827CB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Helvetica"/>
                <a:sym typeface="Helvetica"/>
              </a:endParaRPr>
            </a:p>
          </p:txBody>
        </p:sp>
        <p:sp>
          <p:nvSpPr>
            <p:cNvPr id="74" name="Freeform 134"/>
            <p:cNvSpPr>
              <a:spLocks noEditPoints="1"/>
            </p:cNvSpPr>
            <p:nvPr/>
          </p:nvSpPr>
          <p:spPr bwMode="auto">
            <a:xfrm>
              <a:off x="7247304" y="5191900"/>
              <a:ext cx="310610" cy="310610"/>
            </a:xfrm>
            <a:custGeom>
              <a:avLst/>
              <a:gdLst>
                <a:gd name="T0" fmla="*/ 1 w 45"/>
                <a:gd name="T1" fmla="*/ 30 h 45"/>
                <a:gd name="T2" fmla="*/ 1 w 45"/>
                <a:gd name="T3" fmla="*/ 29 h 45"/>
                <a:gd name="T4" fmla="*/ 11 w 45"/>
                <a:gd name="T5" fmla="*/ 29 h 45"/>
                <a:gd name="T6" fmla="*/ 22 w 45"/>
                <a:gd name="T7" fmla="*/ 14 h 45"/>
                <a:gd name="T8" fmla="*/ 13 w 45"/>
                <a:gd name="T9" fmla="*/ 6 h 45"/>
                <a:gd name="T10" fmla="*/ 7 w 45"/>
                <a:gd name="T11" fmla="*/ 10 h 45"/>
                <a:gd name="T12" fmla="*/ 7 w 45"/>
                <a:gd name="T13" fmla="*/ 14 h 45"/>
                <a:gd name="T14" fmla="*/ 14 w 45"/>
                <a:gd name="T15" fmla="*/ 28 h 45"/>
                <a:gd name="T16" fmla="*/ 3 w 45"/>
                <a:gd name="T17" fmla="*/ 18 h 45"/>
                <a:gd name="T18" fmla="*/ 3 w 45"/>
                <a:gd name="T19" fmla="*/ 7 h 45"/>
                <a:gd name="T20" fmla="*/ 13 w 45"/>
                <a:gd name="T21" fmla="*/ 1 h 45"/>
                <a:gd name="T22" fmla="*/ 27 w 45"/>
                <a:gd name="T23" fmla="*/ 12 h 45"/>
                <a:gd name="T24" fmla="*/ 22 w 45"/>
                <a:gd name="T25" fmla="*/ 14 h 45"/>
                <a:gd name="T26" fmla="*/ 5 w 45"/>
                <a:gd name="T27" fmla="*/ 41 h 45"/>
                <a:gd name="T28" fmla="*/ 4 w 45"/>
                <a:gd name="T29" fmla="*/ 40 h 45"/>
                <a:gd name="T30" fmla="*/ 12 w 45"/>
                <a:gd name="T31" fmla="*/ 33 h 45"/>
                <a:gd name="T32" fmla="*/ 5 w 45"/>
                <a:gd name="T33" fmla="*/ 41 h 45"/>
                <a:gd name="T34" fmla="*/ 16 w 45"/>
                <a:gd name="T35" fmla="*/ 45 h 45"/>
                <a:gd name="T36" fmla="*/ 15 w 45"/>
                <a:gd name="T37" fmla="*/ 35 h 45"/>
                <a:gd name="T38" fmla="*/ 17 w 45"/>
                <a:gd name="T39" fmla="*/ 35 h 45"/>
                <a:gd name="T40" fmla="*/ 42 w 45"/>
                <a:gd name="T41" fmla="*/ 38 h 45"/>
                <a:gd name="T42" fmla="*/ 33 w 45"/>
                <a:gd name="T43" fmla="*/ 44 h 45"/>
                <a:gd name="T44" fmla="*/ 19 w 45"/>
                <a:gd name="T45" fmla="*/ 33 h 45"/>
                <a:gd name="T46" fmla="*/ 24 w 45"/>
                <a:gd name="T47" fmla="*/ 31 h 45"/>
                <a:gd name="T48" fmla="*/ 35 w 45"/>
                <a:gd name="T49" fmla="*/ 39 h 45"/>
                <a:gd name="T50" fmla="*/ 39 w 45"/>
                <a:gd name="T51" fmla="*/ 33 h 45"/>
                <a:gd name="T52" fmla="*/ 31 w 45"/>
                <a:gd name="T53" fmla="*/ 24 h 45"/>
                <a:gd name="T54" fmla="*/ 33 w 45"/>
                <a:gd name="T55" fmla="*/ 18 h 45"/>
                <a:gd name="T56" fmla="*/ 45 w 45"/>
                <a:gd name="T57" fmla="*/ 33 h 45"/>
                <a:gd name="T58" fmla="*/ 30 w 45"/>
                <a:gd name="T59" fmla="*/ 10 h 45"/>
                <a:gd name="T60" fmla="*/ 29 w 45"/>
                <a:gd name="T61" fmla="*/ 10 h 45"/>
                <a:gd name="T62" fmla="*/ 30 w 45"/>
                <a:gd name="T63" fmla="*/ 0 h 45"/>
                <a:gd name="T64" fmla="*/ 30 w 45"/>
                <a:gd name="T65" fmla="*/ 10 h 45"/>
                <a:gd name="T66" fmla="*/ 34 w 45"/>
                <a:gd name="T67" fmla="*/ 12 h 45"/>
                <a:gd name="T68" fmla="*/ 33 w 45"/>
                <a:gd name="T69" fmla="*/ 11 h 45"/>
                <a:gd name="T70" fmla="*/ 41 w 45"/>
                <a:gd name="T71" fmla="*/ 4 h 45"/>
                <a:gd name="T72" fmla="*/ 34 w 45"/>
                <a:gd name="T73" fmla="*/ 12 h 45"/>
                <a:gd name="T74" fmla="*/ 36 w 45"/>
                <a:gd name="T75" fmla="*/ 17 h 45"/>
                <a:gd name="T76" fmla="*/ 36 w 45"/>
                <a:gd name="T77" fmla="*/ 15 h 45"/>
                <a:gd name="T78" fmla="*/ 45 w 45"/>
                <a:gd name="T7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" h="45">
                  <a:moveTo>
                    <a:pt x="10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0" y="30"/>
                    <a:pt x="0" y="29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1" y="29"/>
                    <a:pt x="11" y="29"/>
                  </a:cubicBezTo>
                  <a:cubicBezTo>
                    <a:pt x="11" y="30"/>
                    <a:pt x="10" y="30"/>
                    <a:pt x="10" y="30"/>
                  </a:cubicBezTo>
                  <a:moveTo>
                    <a:pt x="22" y="14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6" y="13"/>
                    <a:pt x="6" y="14"/>
                    <a:pt x="7" y="1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7"/>
                    <a:pt x="12" y="2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6"/>
                    <a:pt x="1" y="14"/>
                    <a:pt x="1" y="12"/>
                  </a:cubicBezTo>
                  <a:cubicBezTo>
                    <a:pt x="1" y="10"/>
                    <a:pt x="2" y="8"/>
                    <a:pt x="3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0" y="1"/>
                    <a:pt x="13" y="1"/>
                  </a:cubicBezTo>
                  <a:cubicBezTo>
                    <a:pt x="15" y="1"/>
                    <a:pt x="17" y="1"/>
                    <a:pt x="18" y="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8" y="13"/>
                    <a:pt x="28" y="13"/>
                  </a:cubicBezTo>
                  <a:lnTo>
                    <a:pt x="22" y="14"/>
                  </a:lnTo>
                  <a:close/>
                  <a:moveTo>
                    <a:pt x="5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4" y="41"/>
                    <a:pt x="4" y="41"/>
                  </a:cubicBezTo>
                  <a:cubicBezTo>
                    <a:pt x="4" y="41"/>
                    <a:pt x="4" y="40"/>
                    <a:pt x="4" y="4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3" y="33"/>
                    <a:pt x="13" y="34"/>
                    <a:pt x="12" y="34"/>
                  </a:cubicBezTo>
                  <a:lnTo>
                    <a:pt x="5" y="41"/>
                  </a:lnTo>
                  <a:close/>
                  <a:moveTo>
                    <a:pt x="17" y="44"/>
                  </a:moveTo>
                  <a:cubicBezTo>
                    <a:pt x="17" y="44"/>
                    <a:pt x="16" y="45"/>
                    <a:pt x="16" y="45"/>
                  </a:cubicBezTo>
                  <a:cubicBezTo>
                    <a:pt x="15" y="45"/>
                    <a:pt x="15" y="44"/>
                    <a:pt x="15" y="4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lnTo>
                    <a:pt x="17" y="44"/>
                  </a:lnTo>
                  <a:close/>
                  <a:moveTo>
                    <a:pt x="42" y="38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7" y="44"/>
                    <a:pt x="35" y="44"/>
                    <a:pt x="33" y="44"/>
                  </a:cubicBezTo>
                  <a:cubicBezTo>
                    <a:pt x="31" y="44"/>
                    <a:pt x="29" y="44"/>
                    <a:pt x="27" y="42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9"/>
                    <a:pt x="34" y="40"/>
                    <a:pt x="35" y="39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4"/>
                    <a:pt x="39" y="34"/>
                    <a:pt x="39" y="33"/>
                  </a:cubicBezTo>
                  <a:cubicBezTo>
                    <a:pt x="39" y="32"/>
                    <a:pt x="39" y="31"/>
                    <a:pt x="39" y="3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8"/>
                    <a:pt x="33" y="18"/>
                    <a:pt x="33" y="1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4" y="29"/>
                    <a:pt x="45" y="31"/>
                    <a:pt x="45" y="33"/>
                  </a:cubicBezTo>
                  <a:cubicBezTo>
                    <a:pt x="45" y="35"/>
                    <a:pt x="44" y="37"/>
                    <a:pt x="42" y="38"/>
                  </a:cubicBezTo>
                  <a:moveTo>
                    <a:pt x="30" y="10"/>
                  </a:moveTo>
                  <a:cubicBezTo>
                    <a:pt x="30" y="10"/>
                    <a:pt x="30" y="11"/>
                    <a:pt x="30" y="11"/>
                  </a:cubicBezTo>
                  <a:cubicBezTo>
                    <a:pt x="29" y="11"/>
                    <a:pt x="29" y="10"/>
                    <a:pt x="29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0"/>
                    <a:pt x="30" y="0"/>
                  </a:cubicBezTo>
                  <a:cubicBezTo>
                    <a:pt x="30" y="0"/>
                    <a:pt x="30" y="1"/>
                    <a:pt x="30" y="1"/>
                  </a:cubicBezTo>
                  <a:lnTo>
                    <a:pt x="30" y="10"/>
                  </a:lnTo>
                  <a:close/>
                  <a:moveTo>
                    <a:pt x="34" y="12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3" y="12"/>
                    <a:pt x="33" y="12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5"/>
                    <a:pt x="41" y="5"/>
                  </a:cubicBezTo>
                  <a:lnTo>
                    <a:pt x="34" y="12"/>
                  </a:lnTo>
                  <a:close/>
                  <a:moveTo>
                    <a:pt x="44" y="17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5" y="15"/>
                    <a:pt x="35" y="15"/>
                    <a:pt x="36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5"/>
                    <a:pt x="45" y="16"/>
                  </a:cubicBezTo>
                  <a:cubicBezTo>
                    <a:pt x="45" y="16"/>
                    <a:pt x="45" y="17"/>
                    <a:pt x="44" y="17"/>
                  </a:cubicBezTo>
                </a:path>
              </a:pathLst>
            </a:custGeom>
            <a:solidFill>
              <a:srgbClr val="5B54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sp>
        <p:nvSpPr>
          <p:cNvPr id="77" name="Text Placeholder 6"/>
          <p:cNvSpPr txBox="1"/>
          <p:nvPr/>
        </p:nvSpPr>
        <p:spPr>
          <a:xfrm>
            <a:off x="8100641" y="2463521"/>
            <a:ext cx="2548616" cy="46490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 baseline="0">
                <a:solidFill>
                  <a:srgbClr val="888888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22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规范使用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git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，防止出现代码版本丢失，减少成员间的代码冲突处理成本</a:t>
            </a:r>
          </a:p>
        </p:txBody>
      </p:sp>
      <p:sp>
        <p:nvSpPr>
          <p:cNvPr id="80" name="Text Placeholder 6"/>
          <p:cNvSpPr txBox="1"/>
          <p:nvPr/>
        </p:nvSpPr>
        <p:spPr>
          <a:xfrm>
            <a:off x="8695755" y="3727864"/>
            <a:ext cx="2548616" cy="46490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 baseline="0">
                <a:solidFill>
                  <a:srgbClr val="888888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2200"/>
              </a:lnSpc>
              <a:buClrTx/>
              <a:buSzTx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注意代码分层架构，避免代码过长，不易处理</a:t>
            </a:r>
          </a:p>
        </p:txBody>
      </p:sp>
      <p:sp>
        <p:nvSpPr>
          <p:cNvPr id="83" name="Text Placeholder 6"/>
          <p:cNvSpPr txBox="1"/>
          <p:nvPr/>
        </p:nvSpPr>
        <p:spPr>
          <a:xfrm>
            <a:off x="805738" y="3887377"/>
            <a:ext cx="2548616" cy="46490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 baseline="0">
                <a:solidFill>
                  <a:srgbClr val="888888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ts val="2200"/>
              </a:lnSpc>
              <a:buClrTx/>
              <a:buSzTx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前端与后端应及时集成测试，避免后期集成时暴露意料之外的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bug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86" name="Text Placeholder 6"/>
          <p:cNvSpPr txBox="1"/>
          <p:nvPr/>
        </p:nvSpPr>
        <p:spPr>
          <a:xfrm>
            <a:off x="1488849" y="2582869"/>
            <a:ext cx="2548616" cy="46490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 baseline="0">
                <a:solidFill>
                  <a:srgbClr val="888888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ts val="2200"/>
              </a:lnSpc>
              <a:buClrTx/>
              <a:buSzTx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测试应与开发同步进行，确保代码的准确性</a:t>
            </a:r>
          </a:p>
        </p:txBody>
      </p:sp>
      <p:sp>
        <p:nvSpPr>
          <p:cNvPr id="89" name="Text Placeholder 6"/>
          <p:cNvSpPr txBox="1"/>
          <p:nvPr/>
        </p:nvSpPr>
        <p:spPr>
          <a:xfrm>
            <a:off x="8069114" y="5108602"/>
            <a:ext cx="2548616" cy="46490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 baseline="0">
                <a:solidFill>
                  <a:srgbClr val="888888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2200"/>
              </a:lnSpc>
              <a:buClrTx/>
              <a:buSzTx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项目应尽早部署，提前发现在服务器端存在的问题</a:t>
            </a:r>
          </a:p>
        </p:txBody>
      </p:sp>
      <p:sp>
        <p:nvSpPr>
          <p:cNvPr id="92" name="Text Placeholder 6"/>
          <p:cNvSpPr txBox="1"/>
          <p:nvPr/>
        </p:nvSpPr>
        <p:spPr>
          <a:xfrm>
            <a:off x="1517819" y="5242688"/>
            <a:ext cx="2548616" cy="46490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 baseline="0">
                <a:solidFill>
                  <a:srgbClr val="888888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ts val="2200"/>
              </a:lnSpc>
              <a:buClrTx/>
              <a:buSzTx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线上沟通容易造成误解，应多加说明避免成员间理解不一致</a:t>
            </a:r>
          </a:p>
        </p:txBody>
      </p:sp>
      <p:sp>
        <p:nvSpPr>
          <p:cNvPr id="55" name="1"/>
          <p:cNvSpPr/>
          <p:nvPr/>
        </p:nvSpPr>
        <p:spPr>
          <a:xfrm>
            <a:off x="4850765" y="2825115"/>
            <a:ext cx="2321560" cy="2321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F249EA-67CD-3961-B893-5458D7F7B7CD}"/>
              </a:ext>
            </a:extLst>
          </p:cNvPr>
          <p:cNvSpPr txBox="1"/>
          <p:nvPr/>
        </p:nvSpPr>
        <p:spPr>
          <a:xfrm>
            <a:off x="4718957" y="541929"/>
            <a:ext cx="2754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rgbClr val="4C678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成员分工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CB9A07-5143-3AEA-90BB-C14A0B288C93}"/>
              </a:ext>
            </a:extLst>
          </p:cNvPr>
          <p:cNvSpPr txBox="1"/>
          <p:nvPr/>
        </p:nvSpPr>
        <p:spPr>
          <a:xfrm>
            <a:off x="1766454" y="1983317"/>
            <a:ext cx="8659091" cy="388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一、前端功能：马骁骞 李云鹏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二、后端功能：周千翔 薛松涛 徐国洪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三、前端测试：李云鹏、马骁骞</a:t>
            </a:r>
            <a:r>
              <a:rPr lang="en-US" altLang="zh-CN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后端单元测试：徐国洪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后端系统测试：周千翔、薛松涛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四：项目部署：薛松涛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四、项目文档：周千翔 马骁骞 薛松涛 李云鹏 徐国洪</a:t>
            </a:r>
          </a:p>
        </p:txBody>
      </p:sp>
    </p:spTree>
    <p:extLst>
      <p:ext uri="{BB962C8B-B14F-4D97-AF65-F5344CB8AC3E}">
        <p14:creationId xmlns:p14="http://schemas.microsoft.com/office/powerpoint/2010/main" val="164119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11111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9570" y="-1878965"/>
            <a:ext cx="6300470" cy="634555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-4063365" y="0"/>
            <a:ext cx="5511800" cy="55118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856615" y="5125085"/>
            <a:ext cx="3237865" cy="3237865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9512300" y="-1148080"/>
            <a:ext cx="3637915" cy="3637915"/>
          </a:xfrm>
          <a:prstGeom prst="ellipse">
            <a:avLst/>
          </a:prstGeom>
          <a:solidFill>
            <a:srgbClr val="152986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848350" y="617220"/>
            <a:ext cx="1428750" cy="1428750"/>
          </a:xfrm>
          <a:prstGeom prst="ellipse">
            <a:avLst/>
          </a:prstGeom>
          <a:solidFill>
            <a:srgbClr val="152986">
              <a:alpha val="27000"/>
            </a:srgbClr>
          </a:solid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3323590"/>
            <a:ext cx="2453005" cy="247078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301105" y="5669280"/>
            <a:ext cx="365125" cy="365125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430510" y="4410075"/>
            <a:ext cx="227330" cy="227330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199655" y="1842135"/>
            <a:ext cx="731264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95号-手刻宋" panose="00000500000000000000" charset="-122"/>
                <a:ea typeface="字魂95号-手刻宋" panose="00000500000000000000" charset="-122"/>
              </a:rPr>
              <a:t>THANKS</a:t>
            </a:r>
          </a:p>
          <a:p>
            <a:pPr algn="l">
              <a:lnSpc>
                <a:spcPts val="7500"/>
              </a:lnSpc>
            </a:pPr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感 谢 您 的 欣 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199640" y="3914140"/>
            <a:ext cx="619315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If you find a path with no obstacles, it probably doesn’t lead anywhere. 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2199640" y="4514216"/>
            <a:ext cx="1656080" cy="33405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529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汇报人：周千翔</a:t>
            </a:r>
          </a:p>
        </p:txBody>
      </p:sp>
      <p:sp>
        <p:nvSpPr>
          <p:cNvPr id="11" name="矩形: 圆角 19"/>
          <p:cNvSpPr/>
          <p:nvPr/>
        </p:nvSpPr>
        <p:spPr>
          <a:xfrm>
            <a:off x="4101465" y="4495166"/>
            <a:ext cx="1656080" cy="33405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529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时间：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2022.9.1</a:t>
            </a:r>
          </a:p>
        </p:txBody>
      </p:sp>
    </p:spTree>
    <p:extLst>
      <p:ext uri="{BB962C8B-B14F-4D97-AF65-F5344CB8AC3E}">
        <p14:creationId xmlns:p14="http://schemas.microsoft.com/office/powerpoint/2010/main" val="39330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5" grpId="0" animBg="1"/>
      <p:bldP spid="7" grpId="0" animBg="1"/>
      <p:bldP spid="9" grpId="0" animBg="1"/>
      <p:bldP spid="16" grpId="0"/>
      <p:bldP spid="22" grpId="0"/>
      <p:bldP spid="2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-3136900"/>
            <a:ext cx="6300470" cy="634555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660900" y="-4058285"/>
            <a:ext cx="5511800" cy="55118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2131695" y="2877185"/>
            <a:ext cx="3333115" cy="3333115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424670" y="3777615"/>
            <a:ext cx="2637790" cy="2637790"/>
          </a:xfrm>
          <a:prstGeom prst="ellipse">
            <a:avLst/>
          </a:prstGeom>
          <a:solidFill>
            <a:srgbClr val="152986">
              <a:alpha val="27000"/>
            </a:srgbClr>
          </a:solid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541770" y="1477645"/>
            <a:ext cx="4732655" cy="473265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6245" y="1471930"/>
            <a:ext cx="3332480" cy="10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95号-手刻宋" panose="00000500000000000000" charset="-122"/>
                <a:ea typeface="字魂95号-手刻宋" panose="00000500000000000000" charset="-122"/>
              </a:rPr>
              <a:t>PART ONE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9095" y="2724785"/>
            <a:ext cx="3917950" cy="93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95号-手刻宋" panose="00000500000000000000" charset="-122"/>
                <a:ea typeface="字魂95号-手刻宋" panose="00000500000000000000" charset="-122"/>
              </a:rPr>
              <a:t>产品概述与价值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676717" y="3984216"/>
            <a:ext cx="1988820" cy="594360"/>
          </a:xfrm>
          <a:prstGeom prst="roundRect">
            <a:avLst>
              <a:gd name="adj" fmla="val 50000"/>
            </a:avLst>
          </a:prstGeom>
          <a:solidFill>
            <a:srgbClr val="82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95号-手刻宋" panose="00000500000000000000" charset="-122"/>
                <a:ea typeface="字魂95号-手刻宋" panose="00000500000000000000" charset="-122"/>
              </a:rPr>
              <a:t>START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5" grpId="0" animBg="1"/>
      <p:bldP spid="6" grpId="0" animBg="1"/>
      <p:bldP spid="7" grpId="0"/>
      <p:bldP spid="9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4527550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01.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产品概述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93274" y="1461882"/>
            <a:ext cx="10805453" cy="2066792"/>
            <a:chOff x="693274" y="1461882"/>
            <a:chExt cx="10805453" cy="2066792"/>
          </a:xfrm>
        </p:grpSpPr>
        <p:sp>
          <p:nvSpPr>
            <p:cNvPr id="14" name="矩形: 圆角 36"/>
            <p:cNvSpPr/>
            <p:nvPr/>
          </p:nvSpPr>
          <p:spPr>
            <a:xfrm>
              <a:off x="693274" y="1467536"/>
              <a:ext cx="10805453" cy="2061138"/>
            </a:xfrm>
            <a:prstGeom prst="roundRect">
              <a:avLst>
                <a:gd name="adj" fmla="val 2674"/>
              </a:avLst>
            </a:prstGeom>
            <a:solidFill>
              <a:schemeClr val="bg1"/>
            </a:solidFill>
            <a:ln>
              <a:solidFill>
                <a:srgbClr val="152986"/>
              </a:solidFill>
            </a:ln>
            <a:effectLst>
              <a:outerShdw blurRad="165100" dist="38100" dir="10800000" algn="r" rotWithShape="0">
                <a:srgbClr val="196AE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5" name="TextBox 21"/>
            <p:cNvSpPr txBox="1"/>
            <p:nvPr/>
          </p:nvSpPr>
          <p:spPr>
            <a:xfrm>
              <a:off x="1327052" y="2494237"/>
              <a:ext cx="6706822" cy="662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40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本产品旨在开发一款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APP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，提供社区内有特殊购买能力的团长发布团购、社区附近居民购买发布商品的功能，方便居民的日常生活。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324987" y="1461882"/>
              <a:ext cx="98137" cy="2066790"/>
            </a:xfrm>
            <a:prstGeom prst="rect">
              <a:avLst/>
            </a:prstGeom>
            <a:solidFill>
              <a:srgbClr val="5B54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pic>
          <p:nvPicPr>
            <p:cNvPr id="17" name="图片 16" descr="F:\22各做好的网站模板\包图网ppt\2022.4\商务图片\199517590 (2).jpg199517590 (2)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407467" y="1470348"/>
              <a:ext cx="3082290" cy="2058035"/>
            </a:xfrm>
            <a:custGeom>
              <a:avLst/>
              <a:gdLst>
                <a:gd name="connsiteX0" fmla="*/ 0 w 3187268"/>
                <a:gd name="connsiteY0" fmla="*/ 0 h 2061138"/>
                <a:gd name="connsiteX1" fmla="*/ 3132153 w 3187268"/>
                <a:gd name="connsiteY1" fmla="*/ 0 h 2061138"/>
                <a:gd name="connsiteX2" fmla="*/ 3187268 w 3187268"/>
                <a:gd name="connsiteY2" fmla="*/ 55115 h 2061138"/>
                <a:gd name="connsiteX3" fmla="*/ 3187268 w 3187268"/>
                <a:gd name="connsiteY3" fmla="*/ 2006023 h 2061138"/>
                <a:gd name="connsiteX4" fmla="*/ 3132153 w 3187268"/>
                <a:gd name="connsiteY4" fmla="*/ 2061138 h 2061138"/>
                <a:gd name="connsiteX5" fmla="*/ 0 w 3187268"/>
                <a:gd name="connsiteY5" fmla="*/ 2061138 h 20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268" h="2061138">
                  <a:moveTo>
                    <a:pt x="0" y="0"/>
                  </a:moveTo>
                  <a:lnTo>
                    <a:pt x="3132153" y="0"/>
                  </a:lnTo>
                  <a:cubicBezTo>
                    <a:pt x="3162592" y="0"/>
                    <a:pt x="3187268" y="24676"/>
                    <a:pt x="3187268" y="55115"/>
                  </a:cubicBezTo>
                  <a:lnTo>
                    <a:pt x="3187268" y="2006023"/>
                  </a:lnTo>
                  <a:cubicBezTo>
                    <a:pt x="3187268" y="2036462"/>
                    <a:pt x="3162592" y="2061138"/>
                    <a:pt x="3132153" y="2061138"/>
                  </a:cubicBezTo>
                  <a:lnTo>
                    <a:pt x="0" y="2061138"/>
                  </a:lnTo>
                  <a:close/>
                </a:path>
              </a:pathLst>
            </a:custGeom>
          </p:spPr>
        </p:pic>
        <p:sp>
          <p:nvSpPr>
            <p:cNvPr id="18" name="任意多边形: 形状 53"/>
            <p:cNvSpPr/>
            <p:nvPr/>
          </p:nvSpPr>
          <p:spPr>
            <a:xfrm rot="5400000" flipH="1">
              <a:off x="660293" y="1510215"/>
              <a:ext cx="647962" cy="571433"/>
            </a:xfrm>
            <a:custGeom>
              <a:avLst/>
              <a:gdLst>
                <a:gd name="connsiteX0" fmla="*/ 1039481 w 1178693"/>
                <a:gd name="connsiteY0" fmla="*/ 0 h 1039481"/>
                <a:gd name="connsiteX1" fmla="*/ 1145762 w 1178693"/>
                <a:gd name="connsiteY1" fmla="*/ 5367 h 1039481"/>
                <a:gd name="connsiteX2" fmla="*/ 1178693 w 1178693"/>
                <a:gd name="connsiteY2" fmla="*/ 10393 h 1039481"/>
                <a:gd name="connsiteX3" fmla="*/ 1178693 w 1178693"/>
                <a:gd name="connsiteY3" fmla="*/ 942775 h 1039481"/>
                <a:gd name="connsiteX4" fmla="*/ 1081987 w 1178693"/>
                <a:gd name="connsiteY4" fmla="*/ 1039481 h 1039481"/>
                <a:gd name="connsiteX5" fmla="*/ 0 w 1178693"/>
                <a:gd name="connsiteY5" fmla="*/ 1039481 h 1039481"/>
                <a:gd name="connsiteX6" fmla="*/ 1039481 w 1178693"/>
                <a:gd name="connsiteY6" fmla="*/ 0 h 103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8693" h="1039481">
                  <a:moveTo>
                    <a:pt x="1039481" y="0"/>
                  </a:moveTo>
                  <a:cubicBezTo>
                    <a:pt x="1075362" y="0"/>
                    <a:pt x="1110818" y="1818"/>
                    <a:pt x="1145762" y="5367"/>
                  </a:cubicBezTo>
                  <a:lnTo>
                    <a:pt x="1178693" y="10393"/>
                  </a:lnTo>
                  <a:lnTo>
                    <a:pt x="1178693" y="942775"/>
                  </a:lnTo>
                  <a:cubicBezTo>
                    <a:pt x="1178693" y="996184"/>
                    <a:pt x="1135396" y="1039481"/>
                    <a:pt x="1081987" y="1039481"/>
                  </a:cubicBezTo>
                  <a:lnTo>
                    <a:pt x="0" y="1039481"/>
                  </a:lnTo>
                  <a:cubicBezTo>
                    <a:pt x="0" y="465391"/>
                    <a:pt x="465391" y="0"/>
                    <a:pt x="1039481" y="0"/>
                  </a:cubicBezTo>
                  <a:close/>
                </a:path>
              </a:pathLst>
            </a:custGeom>
            <a:solidFill>
              <a:srgbClr val="5B54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  <a:cs typeface="Arial Unicode MS" panose="020B0604020202020204" pitchFamily="34" charset="-122"/>
                <a:sym typeface="字魂105号-简雅黑" panose="00000500000000000000" pitchFamily="2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638774" y="2347329"/>
              <a:ext cx="3501854" cy="0"/>
            </a:xfrm>
            <a:prstGeom prst="line">
              <a:avLst/>
            </a:prstGeom>
            <a:ln>
              <a:solidFill>
                <a:schemeClr val="bg2">
                  <a:lumMod val="90000"/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20"/>
            <p:cNvSpPr txBox="1"/>
            <p:nvPr/>
          </p:nvSpPr>
          <p:spPr>
            <a:xfrm>
              <a:off x="1779805" y="1913535"/>
              <a:ext cx="1560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产品定位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1321444" y="1905135"/>
              <a:ext cx="495838" cy="495838"/>
            </a:xfrm>
            <a:prstGeom prst="ellipse">
              <a:avLst/>
            </a:prstGeom>
            <a:solidFill>
              <a:srgbClr val="5B54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2" name="2"/>
            <p:cNvSpPr txBox="1"/>
            <p:nvPr/>
          </p:nvSpPr>
          <p:spPr>
            <a:xfrm>
              <a:off x="1366545" y="1968388"/>
              <a:ext cx="405636" cy="369332"/>
            </a:xfrm>
            <a:prstGeom prst="rect">
              <a:avLst/>
            </a:prstGeom>
          </p:spPr>
          <p:txBody>
            <a:bodyPr vert="horz" lIns="47856" tIns="23928" rIns="47856" bIns="23928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3274" y="3943314"/>
            <a:ext cx="10805453" cy="2061138"/>
            <a:chOff x="693274" y="3943314"/>
            <a:chExt cx="10805453" cy="2061138"/>
          </a:xfrm>
        </p:grpSpPr>
        <p:sp>
          <p:nvSpPr>
            <p:cNvPr id="23" name="矩形: 圆角 44"/>
            <p:cNvSpPr/>
            <p:nvPr/>
          </p:nvSpPr>
          <p:spPr>
            <a:xfrm>
              <a:off x="693274" y="3943314"/>
              <a:ext cx="10805453" cy="2061138"/>
            </a:xfrm>
            <a:prstGeom prst="roundRect">
              <a:avLst>
                <a:gd name="adj" fmla="val 2674"/>
              </a:avLst>
            </a:prstGeom>
            <a:solidFill>
              <a:schemeClr val="bg1"/>
            </a:solidFill>
            <a:ln>
              <a:solidFill>
                <a:srgbClr val="152986"/>
              </a:solidFill>
            </a:ln>
            <a:effectLst>
              <a:outerShdw blurRad="165100" dist="38100" dir="10800000" algn="r" rotWithShape="0">
                <a:srgbClr val="196AE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734425" y="3946832"/>
              <a:ext cx="135437" cy="2051935"/>
            </a:xfrm>
            <a:prstGeom prst="rect">
              <a:avLst/>
            </a:prstGeom>
            <a:solidFill>
              <a:srgbClr val="5B54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25" name="任意多边形: 形状 52"/>
            <p:cNvSpPr/>
            <p:nvPr/>
          </p:nvSpPr>
          <p:spPr>
            <a:xfrm>
              <a:off x="10850765" y="5433019"/>
              <a:ext cx="647962" cy="571433"/>
            </a:xfrm>
            <a:custGeom>
              <a:avLst/>
              <a:gdLst>
                <a:gd name="connsiteX0" fmla="*/ 1039481 w 1178693"/>
                <a:gd name="connsiteY0" fmla="*/ 0 h 1039481"/>
                <a:gd name="connsiteX1" fmla="*/ 1145762 w 1178693"/>
                <a:gd name="connsiteY1" fmla="*/ 5367 h 1039481"/>
                <a:gd name="connsiteX2" fmla="*/ 1178693 w 1178693"/>
                <a:gd name="connsiteY2" fmla="*/ 10393 h 1039481"/>
                <a:gd name="connsiteX3" fmla="*/ 1178693 w 1178693"/>
                <a:gd name="connsiteY3" fmla="*/ 942775 h 1039481"/>
                <a:gd name="connsiteX4" fmla="*/ 1081987 w 1178693"/>
                <a:gd name="connsiteY4" fmla="*/ 1039481 h 1039481"/>
                <a:gd name="connsiteX5" fmla="*/ 0 w 1178693"/>
                <a:gd name="connsiteY5" fmla="*/ 1039481 h 1039481"/>
                <a:gd name="connsiteX6" fmla="*/ 1039481 w 1178693"/>
                <a:gd name="connsiteY6" fmla="*/ 0 h 103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8693" h="1039481">
                  <a:moveTo>
                    <a:pt x="1039481" y="0"/>
                  </a:moveTo>
                  <a:cubicBezTo>
                    <a:pt x="1075362" y="0"/>
                    <a:pt x="1110818" y="1818"/>
                    <a:pt x="1145762" y="5367"/>
                  </a:cubicBezTo>
                  <a:lnTo>
                    <a:pt x="1178693" y="10393"/>
                  </a:lnTo>
                  <a:lnTo>
                    <a:pt x="1178693" y="942775"/>
                  </a:lnTo>
                  <a:cubicBezTo>
                    <a:pt x="1178693" y="996184"/>
                    <a:pt x="1135396" y="1039481"/>
                    <a:pt x="1081987" y="1039481"/>
                  </a:cubicBezTo>
                  <a:lnTo>
                    <a:pt x="0" y="1039481"/>
                  </a:lnTo>
                  <a:cubicBezTo>
                    <a:pt x="0" y="465391"/>
                    <a:pt x="465391" y="0"/>
                    <a:pt x="1039481" y="0"/>
                  </a:cubicBezTo>
                  <a:close/>
                </a:path>
              </a:pathLst>
            </a:custGeom>
            <a:solidFill>
              <a:srgbClr val="5B54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  <a:cs typeface="Arial Unicode MS" panose="020B0604020202020204" pitchFamily="34" charset="-122"/>
                <a:sym typeface="字魂105号-简雅黑" panose="00000500000000000000" pitchFamily="2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040029" y="4738249"/>
              <a:ext cx="3501854" cy="0"/>
            </a:xfrm>
            <a:prstGeom prst="line">
              <a:avLst/>
            </a:prstGeom>
            <a:ln>
              <a:solidFill>
                <a:schemeClr val="bg2">
                  <a:lumMod val="90000"/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0"/>
            <p:cNvSpPr txBox="1"/>
            <p:nvPr/>
          </p:nvSpPr>
          <p:spPr>
            <a:xfrm>
              <a:off x="8898346" y="4370077"/>
              <a:ext cx="1560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项目背景</a:t>
              </a:r>
            </a:p>
          </p:txBody>
        </p:sp>
        <p:sp>
          <p:nvSpPr>
            <p:cNvPr id="28" name="椭圆 27"/>
            <p:cNvSpPr/>
            <p:nvPr/>
          </p:nvSpPr>
          <p:spPr>
            <a:xfrm>
              <a:off x="10440549" y="4311319"/>
              <a:ext cx="495838" cy="495838"/>
            </a:xfrm>
            <a:prstGeom prst="ellipse">
              <a:avLst/>
            </a:prstGeom>
            <a:solidFill>
              <a:srgbClr val="5B54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29" name="1"/>
            <p:cNvSpPr txBox="1"/>
            <p:nvPr/>
          </p:nvSpPr>
          <p:spPr>
            <a:xfrm>
              <a:off x="10434849" y="4374572"/>
              <a:ext cx="495837" cy="369332"/>
            </a:xfrm>
            <a:prstGeom prst="rect">
              <a:avLst/>
            </a:prstGeom>
          </p:spPr>
          <p:txBody>
            <a:bodyPr vert="horz" lIns="47856" tIns="23928" rIns="47856" bIns="23928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30" name="TextBox 21"/>
            <p:cNvSpPr txBox="1"/>
            <p:nvPr/>
          </p:nvSpPr>
          <p:spPr>
            <a:xfrm>
              <a:off x="4293714" y="4909650"/>
              <a:ext cx="6706822" cy="964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40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近年来，人们的生活深受疫情的影响。被疫情严重影响的区域，社区里只有少数团长有渠道获取商品。此外，社区里少数团长可以获取到物美价廉，抑或是珍贵的商品。团好物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APP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为满足这些用户需求应运而生。</a:t>
              </a:r>
            </a:p>
          </p:txBody>
        </p:sp>
        <p:pic>
          <p:nvPicPr>
            <p:cNvPr id="36" name="图片 35" descr="F:\22各做好的网站模板\包图网ppt\2022.4\商务图片\12498073 (2).jpg12498073 (2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06178" y="3943596"/>
              <a:ext cx="3089346" cy="2060575"/>
            </a:xfrm>
            <a:custGeom>
              <a:avLst/>
              <a:gdLst>
                <a:gd name="connsiteX0" fmla="*/ 55115 w 3089346"/>
                <a:gd name="connsiteY0" fmla="*/ 0 h 2061138"/>
                <a:gd name="connsiteX1" fmla="*/ 3034231 w 3089346"/>
                <a:gd name="connsiteY1" fmla="*/ 0 h 2061138"/>
                <a:gd name="connsiteX2" fmla="*/ 3089346 w 3089346"/>
                <a:gd name="connsiteY2" fmla="*/ 55115 h 2061138"/>
                <a:gd name="connsiteX3" fmla="*/ 3089346 w 3089346"/>
                <a:gd name="connsiteY3" fmla="*/ 2006023 h 2061138"/>
                <a:gd name="connsiteX4" fmla="*/ 3034231 w 3089346"/>
                <a:gd name="connsiteY4" fmla="*/ 2061138 h 2061138"/>
                <a:gd name="connsiteX5" fmla="*/ 55115 w 3089346"/>
                <a:gd name="connsiteY5" fmla="*/ 2061138 h 2061138"/>
                <a:gd name="connsiteX6" fmla="*/ 0 w 3089346"/>
                <a:gd name="connsiteY6" fmla="*/ 2006023 h 2061138"/>
                <a:gd name="connsiteX7" fmla="*/ 0 w 3089346"/>
                <a:gd name="connsiteY7" fmla="*/ 55115 h 2061138"/>
                <a:gd name="connsiteX8" fmla="*/ 55115 w 3089346"/>
                <a:gd name="connsiteY8" fmla="*/ 0 h 206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9346" h="2061138">
                  <a:moveTo>
                    <a:pt x="55115" y="0"/>
                  </a:moveTo>
                  <a:lnTo>
                    <a:pt x="3034231" y="0"/>
                  </a:lnTo>
                  <a:cubicBezTo>
                    <a:pt x="3064670" y="0"/>
                    <a:pt x="3089346" y="24676"/>
                    <a:pt x="3089346" y="55115"/>
                  </a:cubicBezTo>
                  <a:lnTo>
                    <a:pt x="3089346" y="2006023"/>
                  </a:lnTo>
                  <a:cubicBezTo>
                    <a:pt x="3089346" y="2036462"/>
                    <a:pt x="3064670" y="2061138"/>
                    <a:pt x="3034231" y="2061138"/>
                  </a:cubicBezTo>
                  <a:lnTo>
                    <a:pt x="55115" y="2061138"/>
                  </a:lnTo>
                  <a:cubicBezTo>
                    <a:pt x="24676" y="2061138"/>
                    <a:pt x="0" y="2036462"/>
                    <a:pt x="0" y="2006023"/>
                  </a:cubicBezTo>
                  <a:lnTo>
                    <a:pt x="0" y="55115"/>
                  </a:lnTo>
                  <a:cubicBezTo>
                    <a:pt x="0" y="24676"/>
                    <a:pt x="24676" y="0"/>
                    <a:pt x="55115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505" y="3609975"/>
            <a:ext cx="6300470" cy="6345555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7004" y="384420"/>
            <a:ext cx="4527550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02.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产品价值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295" y="2158419"/>
            <a:ext cx="11444286" cy="3562322"/>
            <a:chOff x="445295" y="2158419"/>
            <a:chExt cx="11444286" cy="3562322"/>
          </a:xfrm>
        </p:grpSpPr>
        <p:sp>
          <p:nvSpPr>
            <p:cNvPr id="2" name="矩形: 圆角 2"/>
            <p:cNvSpPr/>
            <p:nvPr/>
          </p:nvSpPr>
          <p:spPr>
            <a:xfrm>
              <a:off x="551488" y="2319613"/>
              <a:ext cx="11231899" cy="3350978"/>
            </a:xfrm>
            <a:prstGeom prst="roundRect">
              <a:avLst>
                <a:gd name="adj" fmla="val 1957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rgbClr val="827CB7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1" name="矩形: 圆角 3"/>
            <p:cNvSpPr/>
            <p:nvPr/>
          </p:nvSpPr>
          <p:spPr>
            <a:xfrm>
              <a:off x="445295" y="2158419"/>
              <a:ext cx="11444286" cy="3562322"/>
            </a:xfrm>
            <a:prstGeom prst="roundRect">
              <a:avLst>
                <a:gd name="adj" fmla="val 1957"/>
              </a:avLst>
            </a:prstGeom>
            <a:noFill/>
            <a:ln w="6350" cap="flat" cmpd="sng" algn="ctr">
              <a:solidFill>
                <a:srgbClr val="5B549A"/>
              </a:solidFill>
              <a:prstDash val="solid"/>
              <a:miter lim="800000"/>
            </a:ln>
            <a:effectLst>
              <a:outerShdw blurRad="254000" dist="38100" dir="2700000" algn="tl" rotWithShape="0">
                <a:srgbClr val="827CB7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71962" y="2367073"/>
              <a:ext cx="4367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1.</a:t>
              </a:r>
              <a:r>
                <a:rPr lang="zh-CN" altLang="en-US" sz="20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构建新的电商平台，吸引新的群体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431314" y="2754928"/>
              <a:ext cx="4048884" cy="36000"/>
              <a:chOff x="1023711" y="2737636"/>
              <a:chExt cx="4048884" cy="360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023711" y="2748561"/>
                <a:ext cx="4048884" cy="0"/>
              </a:xfrm>
              <a:prstGeom prst="line">
                <a:avLst/>
              </a:prstGeom>
              <a:ln>
                <a:solidFill>
                  <a:srgbClr val="5B54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: 圆角 12"/>
              <p:cNvSpPr/>
              <p:nvPr/>
            </p:nvSpPr>
            <p:spPr>
              <a:xfrm rot="16200000">
                <a:off x="1185711" y="2575636"/>
                <a:ext cx="3600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5B549A"/>
              </a:solidFill>
              <a:ln>
                <a:solidFill>
                  <a:srgbClr val="5B54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271962" y="2951223"/>
              <a:ext cx="4367588" cy="62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40000"/>
                </a:lnSpc>
                <a:defRPr sz="12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pPr fontAlgn="auto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团好物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APP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主要采用的是社区团购的营销模式，受众群体广泛，三四线城市及中老年用户都能方便使用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566436A-E3D2-C90B-815A-DC094602122F}"/>
              </a:ext>
            </a:extLst>
          </p:cNvPr>
          <p:cNvSpPr txBox="1"/>
          <p:nvPr/>
        </p:nvSpPr>
        <p:spPr>
          <a:xfrm>
            <a:off x="1271961" y="3639227"/>
            <a:ext cx="4085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</a:t>
            </a:r>
            <a:r>
              <a:rPr lang="en-US" altLang="zh-CN" sz="2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.</a:t>
            </a:r>
            <a:r>
              <a:rPr lang="zh-CN" altLang="en-US" sz="2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满足疫情期间人们的购物需求</a:t>
            </a:r>
            <a:endParaRPr lang="zh-CN" altLang="en-US" sz="2000" dirty="0">
              <a:ln w="63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矩形: 圆角 12">
            <a:extLst>
              <a:ext uri="{FF2B5EF4-FFF2-40B4-BE49-F238E27FC236}">
                <a16:creationId xmlns:a16="http://schemas.microsoft.com/office/drawing/2014/main" id="{8D917243-65AC-381F-2B9F-927DE4322D52}"/>
              </a:ext>
            </a:extLst>
          </p:cNvPr>
          <p:cNvSpPr/>
          <p:nvPr/>
        </p:nvSpPr>
        <p:spPr>
          <a:xfrm rot="16200000">
            <a:off x="1593314" y="3955620"/>
            <a:ext cx="36000" cy="360000"/>
          </a:xfrm>
          <a:prstGeom prst="roundRect">
            <a:avLst>
              <a:gd name="adj" fmla="val 50000"/>
            </a:avLst>
          </a:prstGeom>
          <a:solidFill>
            <a:srgbClr val="5B549A"/>
          </a:solidFill>
          <a:ln>
            <a:solidFill>
              <a:srgbClr val="5B5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4204190-3298-225D-1859-FB493E033378}"/>
              </a:ext>
            </a:extLst>
          </p:cNvPr>
          <p:cNvCxnSpPr/>
          <p:nvPr/>
        </p:nvCxnSpPr>
        <p:spPr>
          <a:xfrm>
            <a:off x="1465580" y="4135620"/>
            <a:ext cx="4048884" cy="0"/>
          </a:xfrm>
          <a:prstGeom prst="line">
            <a:avLst/>
          </a:prstGeom>
          <a:ln>
            <a:solidFill>
              <a:srgbClr val="5B54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0D26B03-461A-C8C7-79FA-6F93080A2DB1}"/>
              </a:ext>
            </a:extLst>
          </p:cNvPr>
          <p:cNvSpPr txBox="1"/>
          <p:nvPr/>
        </p:nvSpPr>
        <p:spPr>
          <a:xfrm>
            <a:off x="1306228" y="4308678"/>
            <a:ext cx="4367588" cy="91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40000"/>
              </a:lnSpc>
              <a:defRPr sz="12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fontAlgn="auto">
              <a:lnSpc>
                <a:spcPts val="22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疫情期间，居民获取物资的渠道有限。部分有特殊渠道获取商品和物资的团长可通过发布团购的方式，为居民提供商品物资，进行销售。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EADA95-EE46-BF2B-9A16-B589B1DD8231}"/>
              </a:ext>
            </a:extLst>
          </p:cNvPr>
          <p:cNvSpPr txBox="1"/>
          <p:nvPr/>
        </p:nvSpPr>
        <p:spPr>
          <a:xfrm>
            <a:off x="6782728" y="2388266"/>
            <a:ext cx="436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</a:t>
            </a:r>
            <a:r>
              <a:rPr lang="en-US" altLang="zh-CN" sz="2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.</a:t>
            </a:r>
            <a:r>
              <a:rPr lang="zh-CN" altLang="en-US" sz="2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在快节奏的生活下，节省购物时间</a:t>
            </a:r>
            <a:endParaRPr lang="zh-CN" altLang="en-US" sz="2000" dirty="0">
              <a:ln w="63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E307507-FC90-7032-5DEE-EA8201AB755D}"/>
              </a:ext>
            </a:extLst>
          </p:cNvPr>
          <p:cNvCxnSpPr/>
          <p:nvPr/>
        </p:nvCxnSpPr>
        <p:spPr>
          <a:xfrm>
            <a:off x="6969063" y="2773840"/>
            <a:ext cx="4048884" cy="0"/>
          </a:xfrm>
          <a:prstGeom prst="line">
            <a:avLst/>
          </a:prstGeom>
          <a:ln>
            <a:solidFill>
              <a:srgbClr val="5B54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12">
            <a:extLst>
              <a:ext uri="{FF2B5EF4-FFF2-40B4-BE49-F238E27FC236}">
                <a16:creationId xmlns:a16="http://schemas.microsoft.com/office/drawing/2014/main" id="{300D92D3-02DE-1505-F1F2-BDA28CE65A80}"/>
              </a:ext>
            </a:extLst>
          </p:cNvPr>
          <p:cNvSpPr/>
          <p:nvPr/>
        </p:nvSpPr>
        <p:spPr>
          <a:xfrm rot="16200000">
            <a:off x="7024869" y="2592927"/>
            <a:ext cx="36000" cy="360000"/>
          </a:xfrm>
          <a:prstGeom prst="roundRect">
            <a:avLst>
              <a:gd name="adj" fmla="val 50000"/>
            </a:avLst>
          </a:prstGeom>
          <a:solidFill>
            <a:srgbClr val="5B549A"/>
          </a:solidFill>
          <a:ln>
            <a:solidFill>
              <a:srgbClr val="5B5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66CF9E-F9B0-9086-881A-FC3268D04468}"/>
              </a:ext>
            </a:extLst>
          </p:cNvPr>
          <p:cNvSpPr txBox="1"/>
          <p:nvPr/>
        </p:nvSpPr>
        <p:spPr>
          <a:xfrm>
            <a:off x="6782728" y="2966678"/>
            <a:ext cx="4367588" cy="6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40000"/>
              </a:lnSpc>
              <a:defRPr sz="12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字魂105号-简雅黑" panose="00000500000000000000" pitchFamily="2" charset="-122"/>
              </a:rPr>
              <a:t>用户在手机上选择想要的商品，第二天即可自取，免去了去超市挑选的时间，为人们的生活带来了便利。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-3136900"/>
            <a:ext cx="6300470" cy="634555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660900" y="-4058285"/>
            <a:ext cx="5511800" cy="55118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2131695" y="2877185"/>
            <a:ext cx="3333115" cy="3333115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424670" y="3777615"/>
            <a:ext cx="2637790" cy="2637790"/>
          </a:xfrm>
          <a:prstGeom prst="ellipse">
            <a:avLst/>
          </a:prstGeom>
          <a:solidFill>
            <a:srgbClr val="152986">
              <a:alpha val="27000"/>
            </a:srgbClr>
          </a:solid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541770" y="1477645"/>
            <a:ext cx="4732655" cy="473265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6245" y="1471930"/>
            <a:ext cx="3332480" cy="91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95号-手刻宋" panose="00000500000000000000" charset="-122"/>
                <a:ea typeface="字魂95号-手刻宋" panose="00000500000000000000" charset="-122"/>
              </a:rPr>
              <a:t>PART TWO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9095" y="2724785"/>
            <a:ext cx="3917950" cy="93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95号-手刻宋" panose="00000500000000000000" charset="-122"/>
                <a:ea typeface="字魂95号-手刻宋" panose="00000500000000000000" charset="-122"/>
              </a:rPr>
              <a:t>项目成果演示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710055" y="3915838"/>
            <a:ext cx="1988820" cy="594360"/>
          </a:xfrm>
          <a:prstGeom prst="roundRect">
            <a:avLst>
              <a:gd name="adj" fmla="val 50000"/>
            </a:avLst>
          </a:prstGeom>
          <a:solidFill>
            <a:srgbClr val="82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95号-手刻宋" panose="00000500000000000000" charset="-122"/>
                <a:ea typeface="字魂95号-手刻宋" panose="00000500000000000000" charset="-122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06210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5" grpId="0" animBg="1"/>
      <p:bldP spid="6" grpId="0" animBg="1"/>
      <p:bldP spid="7" grpId="0"/>
      <p:bldP spid="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-3136900"/>
            <a:ext cx="6300470" cy="634555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660900" y="-4058285"/>
            <a:ext cx="5511800" cy="55118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2131695" y="2877185"/>
            <a:ext cx="3333115" cy="3333115"/>
          </a:xfrm>
          <a:prstGeom prst="ellipse">
            <a:avLst/>
          </a:prstGeom>
          <a:solidFill>
            <a:srgbClr val="15298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424670" y="3777615"/>
            <a:ext cx="2637790" cy="2637790"/>
          </a:xfrm>
          <a:prstGeom prst="ellipse">
            <a:avLst/>
          </a:prstGeom>
          <a:solidFill>
            <a:srgbClr val="152986">
              <a:alpha val="27000"/>
            </a:srgbClr>
          </a:solid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541770" y="1477645"/>
            <a:ext cx="4732655" cy="473265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495300" dist="38100" dir="27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6244" y="1471930"/>
            <a:ext cx="386080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95号-手刻宋" panose="00000500000000000000" charset="-122"/>
                <a:ea typeface="字魂95号-手刻宋" panose="00000500000000000000" charset="-122"/>
              </a:rPr>
              <a:t>PART THREE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9095" y="2724785"/>
            <a:ext cx="3917950" cy="93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字魂95号-手刻宋" panose="00000500000000000000" charset="-122"/>
              </a:rPr>
              <a:t>产品架构与技术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6245" y="3777615"/>
            <a:ext cx="3918585" cy="937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ts val="2200"/>
              </a:lnSpc>
            </a:pPr>
            <a:r>
              <a:rPr lang="zh-CN" altLang="en-US" sz="1200" dirty="0">
                <a:latin typeface="字魂95号-手刻宋" panose="00000500000000000000" charset="-122"/>
                <a:ea typeface="字魂95号-手刻宋" panose="00000500000000000000" charset="-122"/>
              </a:rPr>
              <a:t>If you find a path with no obstacles, it probably doesn’t lead anywhere. Getting out of bed in winter is one of life’s hardest mission. 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1706245" y="4974590"/>
            <a:ext cx="1988820" cy="594360"/>
          </a:xfrm>
          <a:prstGeom prst="roundRect">
            <a:avLst>
              <a:gd name="adj" fmla="val 50000"/>
            </a:avLst>
          </a:prstGeom>
          <a:solidFill>
            <a:srgbClr val="82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95号-手刻宋" panose="00000500000000000000" charset="-122"/>
                <a:ea typeface="字魂95号-手刻宋" panose="00000500000000000000" charset="-122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1900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5" grpId="0" animBg="1"/>
      <p:bldP spid="6" grpId="0" animBg="1"/>
      <p:bldP spid="7" grpId="0"/>
      <p:bldP spid="9" grpId="0"/>
      <p:bldP spid="11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4527550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01.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软件架构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F461928-AA4C-23C1-EE25-E24385E98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239" y="1132205"/>
            <a:ext cx="5730737" cy="5352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11111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5c777ca7a1b0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050" y="-1002665"/>
            <a:ext cx="2119630" cy="213487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46050" y="-1276985"/>
            <a:ext cx="1854200" cy="1854200"/>
          </a:xfrm>
          <a:prstGeom prst="ellipse">
            <a:avLst/>
          </a:prstGeom>
          <a:noFill/>
          <a:ln w="31750">
            <a:solidFill>
              <a:srgbClr val="5B549A">
                <a:alpha val="57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9945" y="0"/>
            <a:ext cx="5078486" cy="91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02.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</a:rPr>
              <a:t>秒杀设计提高并发过程</a:t>
            </a:r>
          </a:p>
        </p:txBody>
      </p:sp>
      <p:sp>
        <p:nvSpPr>
          <p:cNvPr id="2" name="椭圆 1"/>
          <p:cNvSpPr/>
          <p:nvPr/>
        </p:nvSpPr>
        <p:spPr>
          <a:xfrm>
            <a:off x="1201812" y="2258867"/>
            <a:ext cx="1444420" cy="144441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11" name="饼形 10"/>
          <p:cNvSpPr/>
          <p:nvPr/>
        </p:nvSpPr>
        <p:spPr>
          <a:xfrm>
            <a:off x="1201812" y="2258867"/>
            <a:ext cx="1444420" cy="1444418"/>
          </a:xfrm>
          <a:prstGeom prst="pie">
            <a:avLst>
              <a:gd name="adj1" fmla="val 10801862"/>
              <a:gd name="adj2" fmla="val 16200000"/>
            </a:avLst>
          </a:prstGeom>
          <a:solidFill>
            <a:srgbClr val="5B5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476285" y="2533340"/>
            <a:ext cx="895474" cy="895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字魂105号-简雅黑" panose="000005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35426" y="2807600"/>
            <a:ext cx="105456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Open Sans" panose="020B0606030504020204" pitchFamily="34" charset="0"/>
              </a:rPr>
              <a:t>30%</a:t>
            </a:r>
          </a:p>
        </p:txBody>
      </p:sp>
      <p:grpSp>
        <p:nvGrpSpPr>
          <p:cNvPr id="50" name="组合 4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944566" y="2320507"/>
            <a:ext cx="3297200" cy="1654684"/>
            <a:chOff x="8548024" y="1459078"/>
            <a:chExt cx="2967867" cy="1654684"/>
          </a:xfrm>
        </p:grpSpPr>
        <p:sp>
          <p:nvSpPr>
            <p:cNvPr id="51" name="矩形 50"/>
            <p:cNvSpPr/>
            <p:nvPr/>
          </p:nvSpPr>
          <p:spPr>
            <a:xfrm>
              <a:off x="8548025" y="1766855"/>
              <a:ext cx="2967866" cy="13469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秒杀的第一阶段，我们采用了多线程的方式处理大量请求，并用线程池来管理。并发量和响应时间并不理想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8548024" y="1459078"/>
              <a:ext cx="234840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Segoe UI Semilight" panose="020B0402040204020203" pitchFamily="34" charset="0"/>
                </a:rPr>
                <a:t>采用多线程方式处理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4371C86-36F3-89C7-D010-F59A2195F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" t="18588" b="14175"/>
          <a:stretch/>
        </p:blipFill>
        <p:spPr>
          <a:xfrm>
            <a:off x="6392008" y="1349640"/>
            <a:ext cx="5470029" cy="4321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  <p:bldP spid="2" grpId="0" animBg="1"/>
      <p:bldP spid="11" grpId="0" animBg="1"/>
      <p:bldP spid="12" grpId="0" animBg="1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I0MTg4Y2E5MTU1Y2M0MzdjMThlYjIyNDEyNThkYz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字魂105号-简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字魂105号-简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105号-简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字魂105号-简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105号-简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字魂105号-简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1218</Words>
  <Application>Microsoft Office PowerPoint</Application>
  <PresentationFormat>宽屏</PresentationFormat>
  <Paragraphs>137</Paragraphs>
  <Slides>24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PingFang SC</vt:lpstr>
      <vt:lpstr>仿宋</vt:lpstr>
      <vt:lpstr>汉仪铁线黑-65简</vt:lpstr>
      <vt:lpstr>思源黑体 CN Normal</vt:lpstr>
      <vt:lpstr>新宋体</vt:lpstr>
      <vt:lpstr>字魂105号-简雅黑</vt:lpstr>
      <vt:lpstr>字魂95号-手刻宋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clamber</cp:lastModifiedBy>
  <cp:revision>49</cp:revision>
  <dcterms:created xsi:type="dcterms:W3CDTF">2022-04-30T01:29:00Z</dcterms:created>
  <dcterms:modified xsi:type="dcterms:W3CDTF">2022-09-11T13:42:44Z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B446A85B50DE4C93B5B2ABA08D6B8E47</vt:lpwstr>
  </property>
  <property fmtid="{D5CDD505-2E9C-101B-9397-08002B2CF9AE}" pid="3" name="KSOProductBuildVer">
    <vt:lpwstr>2052-11.1.0.11744</vt:lpwstr>
  </property>
</Properties>
</file>